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7" r:id="rId3"/>
    <p:sldId id="258" r:id="rId4"/>
    <p:sldId id="265" r:id="rId5"/>
    <p:sldId id="259" r:id="rId6"/>
    <p:sldId id="299" r:id="rId7"/>
    <p:sldId id="300" r:id="rId8"/>
    <p:sldId id="266" r:id="rId9"/>
    <p:sldId id="260" r:id="rId10"/>
    <p:sldId id="280" r:id="rId11"/>
    <p:sldId id="281" r:id="rId12"/>
    <p:sldId id="267" r:id="rId13"/>
    <p:sldId id="282" r:id="rId14"/>
    <p:sldId id="283" r:id="rId15"/>
    <p:sldId id="261" r:id="rId16"/>
    <p:sldId id="268" r:id="rId17"/>
    <p:sldId id="269" r:id="rId18"/>
    <p:sldId id="270" r:id="rId19"/>
    <p:sldId id="284" r:id="rId20"/>
    <p:sldId id="285" r:id="rId21"/>
    <p:sldId id="287" r:id="rId22"/>
    <p:sldId id="288" r:id="rId23"/>
    <p:sldId id="289" r:id="rId24"/>
    <p:sldId id="290" r:id="rId25"/>
    <p:sldId id="291" r:id="rId26"/>
    <p:sldId id="292" r:id="rId27"/>
    <p:sldId id="271" r:id="rId28"/>
    <p:sldId id="272" r:id="rId29"/>
    <p:sldId id="273" r:id="rId30"/>
    <p:sldId id="293" r:id="rId31"/>
    <p:sldId id="274" r:id="rId32"/>
    <p:sldId id="294" r:id="rId33"/>
    <p:sldId id="275" r:id="rId34"/>
    <p:sldId id="276" r:id="rId35"/>
    <p:sldId id="277" r:id="rId36"/>
    <p:sldId id="295" r:id="rId37"/>
    <p:sldId id="296" r:id="rId38"/>
    <p:sldId id="278" r:id="rId39"/>
    <p:sldId id="298" r:id="rId40"/>
    <p:sldId id="297" r:id="rId41"/>
    <p:sldId id="27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F52"/>
    <a:srgbClr val="3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3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2225" cap="rnd">
              <a:solidFill>
                <a:srgbClr val="EEE249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6A6-4B0F-9B71-914EF32AC556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A6-4B0F-9B71-914EF32AC5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</c:v>
                </c:pt>
                <c:pt idx="1">
                  <c:v>0.15</c:v>
                </c:pt>
                <c:pt idx="2">
                  <c:v>0.35</c:v>
                </c:pt>
                <c:pt idx="3">
                  <c:v>0.21</c:v>
                </c:pt>
                <c:pt idx="4">
                  <c:v>0.43</c:v>
                </c:pt>
                <c:pt idx="5">
                  <c:v>0.56999999999999995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6A6-4B0F-9B71-914EF32AC5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8280448"/>
        <c:axId val="688283712"/>
      </c:lineChart>
      <c:catAx>
        <c:axId val="68828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88283712"/>
        <c:crosses val="autoZero"/>
        <c:auto val="1"/>
        <c:lblAlgn val="ctr"/>
        <c:lblOffset val="100"/>
        <c:noMultiLvlLbl val="0"/>
      </c:catAx>
      <c:valAx>
        <c:axId val="6882837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688280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517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7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495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94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12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67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06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73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80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5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155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548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864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87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8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34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65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4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9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52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2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5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26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218660" y="2107715"/>
            <a:ext cx="115691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en-US" altLang="ko-KR" sz="44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2012</a:t>
            </a:r>
            <a:r>
              <a:rPr lang="ko-KR" altLang="en-US" sz="44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년과 </a:t>
            </a:r>
            <a:r>
              <a:rPr lang="en-US" altLang="ko-KR" sz="44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2018</a:t>
            </a:r>
            <a:r>
              <a:rPr lang="ko-KR" altLang="en-US" sz="44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년의 </a:t>
            </a:r>
            <a:endParaRPr lang="en-US" altLang="ko-KR" sz="44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0" lvl="1" algn="ctr" latinLnBrk="0">
              <a:defRPr/>
            </a:pPr>
            <a:r>
              <a:rPr lang="en-US" altLang="ko-KR" sz="44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‘</a:t>
            </a:r>
            <a:r>
              <a:rPr lang="ko-KR" altLang="en-US" sz="44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</a:t>
            </a:r>
            <a:r>
              <a:rPr lang="en-US" altLang="ko-KR" sz="44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’ </a:t>
            </a:r>
            <a:r>
              <a:rPr lang="ko-KR" altLang="en-US" sz="44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키워드 비교 분석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063926" y="3673534"/>
            <a:ext cx="1878615" cy="277652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발표자 </a:t>
            </a:r>
            <a:r>
              <a:rPr lang="en-US" altLang="ko-KR" sz="1200" b="1" dirty="0">
                <a:solidFill>
                  <a:prstClr val="white"/>
                </a:solidFill>
              </a:rPr>
              <a:t>: </a:t>
            </a:r>
            <a:r>
              <a:rPr lang="ko-KR" altLang="en-US" sz="1200" b="1" dirty="0" err="1">
                <a:solidFill>
                  <a:prstClr val="white"/>
                </a:solidFill>
              </a:rPr>
              <a:t>김국진</a:t>
            </a:r>
            <a:r>
              <a:rPr lang="en-US" altLang="ko-KR" sz="1200" b="1" dirty="0">
                <a:solidFill>
                  <a:prstClr val="white"/>
                </a:solidFill>
              </a:rPr>
              <a:t>, </a:t>
            </a:r>
            <a:r>
              <a:rPr lang="ko-KR" altLang="en-US" sz="1200" b="1" dirty="0">
                <a:solidFill>
                  <a:prstClr val="white"/>
                </a:solidFill>
              </a:rPr>
              <a:t>김동권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8CBC0-9CB1-44DE-A5F9-A6460A880974}"/>
              </a:ext>
            </a:extLst>
          </p:cNvPr>
          <p:cNvSpPr txBox="1"/>
          <p:nvPr/>
        </p:nvSpPr>
        <p:spPr>
          <a:xfrm>
            <a:off x="7089913" y="546831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1500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메카트로닉스공학부</a:t>
            </a:r>
            <a:r>
              <a:rPr lang="ko-KR" altLang="en-US" sz="1500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1500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권성준</a:t>
            </a:r>
            <a:r>
              <a:rPr lang="en-US" altLang="ko-KR" sz="1500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(2017140013)</a:t>
            </a:r>
          </a:p>
          <a:p>
            <a:pPr marL="0" lvl="1" algn="ctr" latinLnBrk="0">
              <a:defRPr/>
            </a:pPr>
            <a:r>
              <a:rPr lang="ko-KR" altLang="en-US" sz="1500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전기전자통신공학부 </a:t>
            </a:r>
            <a:r>
              <a:rPr lang="ko-KR" altLang="en-US" sz="1500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김국진</a:t>
            </a:r>
            <a:r>
              <a:rPr lang="en-US" altLang="ko-KR" sz="1500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(2018161010)</a:t>
            </a:r>
          </a:p>
          <a:p>
            <a:pPr marL="0" lvl="1" algn="ctr" latinLnBrk="0">
              <a:defRPr/>
            </a:pPr>
            <a:r>
              <a:rPr lang="ko-KR" altLang="en-US" sz="1500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메카트로닉스공학부</a:t>
            </a:r>
            <a:r>
              <a:rPr lang="ko-KR" altLang="en-US" sz="1500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김동권</a:t>
            </a:r>
            <a:r>
              <a:rPr lang="en-US" altLang="ko-KR" sz="1500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(2018140013)</a:t>
            </a:r>
          </a:p>
          <a:p>
            <a:pPr marL="0" lvl="1" algn="ctr" latinLnBrk="0">
              <a:defRPr/>
            </a:pPr>
            <a:r>
              <a:rPr lang="ko-KR" altLang="en-US" sz="1500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전기전자통신공학부 </a:t>
            </a:r>
            <a:r>
              <a:rPr lang="ko-KR" altLang="en-US" sz="1500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조채영</a:t>
            </a:r>
            <a:r>
              <a:rPr lang="en-US" altLang="ko-KR" sz="1500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(2017161127)</a:t>
            </a:r>
          </a:p>
        </p:txBody>
      </p:sp>
    </p:spTree>
    <p:extLst>
      <p:ext uri="{BB962C8B-B14F-4D97-AF65-F5344CB8AC3E}">
        <p14:creationId xmlns:p14="http://schemas.microsoft.com/office/powerpoint/2010/main" val="1751879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2012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95" y="39276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FC210-E312-43B2-B33C-9362D16F8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418514"/>
            <a:ext cx="13576722" cy="74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00657560" descr="EMB00004a0044af">
            <a:extLst>
              <a:ext uri="{FF2B5EF4-FFF2-40B4-BE49-F238E27FC236}">
                <a16:creationId xmlns:a16="http://schemas.microsoft.com/office/drawing/2014/main" id="{AF7A5316-CFFA-476F-B41C-A0DF8ED91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13" y="1705070"/>
            <a:ext cx="3361240" cy="3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1E42656F-9D1C-48AE-8940-537235C9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38CCE3C-F8A1-44E8-B379-1C75A403F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786" y="1418515"/>
            <a:ext cx="14700807" cy="67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200817912" descr="EMB00004a0044b3">
            <a:extLst>
              <a:ext uri="{FF2B5EF4-FFF2-40B4-BE49-F238E27FC236}">
                <a16:creationId xmlns:a16="http://schemas.microsoft.com/office/drawing/2014/main" id="{D6CF34D9-2361-46B6-BDE2-7C17A8595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80" y="1690172"/>
            <a:ext cx="3361240" cy="3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0031A63B-F71E-48DA-B678-745100785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605" y="1176523"/>
            <a:ext cx="16828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1" name="_x523133840" descr="EMB00004a0044d0">
            <a:extLst>
              <a:ext uri="{FF2B5EF4-FFF2-40B4-BE49-F238E27FC236}">
                <a16:creationId xmlns:a16="http://schemas.microsoft.com/office/drawing/2014/main" id="{434EE24A-5BF0-4A97-82C2-B490FAAC8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47" y="1690173"/>
            <a:ext cx="3361240" cy="330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556411-8FE6-4343-9ED8-B2AA8EBE1135}"/>
              </a:ext>
            </a:extLst>
          </p:cNvPr>
          <p:cNvSpPr txBox="1"/>
          <p:nvPr/>
        </p:nvSpPr>
        <p:spPr>
          <a:xfrm>
            <a:off x="1286012" y="5358311"/>
            <a:ext cx="10164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출산율을 높이기 위한 지원사업 시행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62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FBD5939-07C4-4FCF-B81A-ABFDA953E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47" y="-1266230"/>
            <a:ext cx="207569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23134632" descr="EMB00004a0044d6">
            <a:extLst>
              <a:ext uri="{FF2B5EF4-FFF2-40B4-BE49-F238E27FC236}">
                <a16:creationId xmlns:a16="http://schemas.microsoft.com/office/drawing/2014/main" id="{F15FB947-7A7A-4427-B639-B6A9A5373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47" y="1827641"/>
            <a:ext cx="4289223" cy="314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2DE287A4-4FB1-41A1-842E-22B54D0D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685" y="763297"/>
            <a:ext cx="2058600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526042784" descr="EMB00004a0044d8">
            <a:extLst>
              <a:ext uri="{FF2B5EF4-FFF2-40B4-BE49-F238E27FC236}">
                <a16:creationId xmlns:a16="http://schemas.microsoft.com/office/drawing/2014/main" id="{B9F7EF02-5294-4A05-B5AC-13166AFF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847" y="1827641"/>
            <a:ext cx="4253905" cy="314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556447" y="4803904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   2018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출산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083519" y="4803904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260731" y="4802784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    2018</a:t>
            </a:r>
            <a:r>
              <a:rPr lang="ko-KR" altLang="en-US" sz="1500" b="1" dirty="0">
                <a:solidFill>
                  <a:prstClr val="white"/>
                </a:solidFill>
              </a:rPr>
              <a:t>년 하반기 출산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791151" y="4798809"/>
            <a:ext cx="761035" cy="738169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05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288" y="41391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95" y="39276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523115480" descr="EMB00004a0044dc">
            <a:extLst>
              <a:ext uri="{FF2B5EF4-FFF2-40B4-BE49-F238E27FC236}">
                <a16:creationId xmlns:a16="http://schemas.microsoft.com/office/drawing/2014/main" id="{F1B82C90-6420-4850-9781-50E5B96EE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14" y="1950614"/>
            <a:ext cx="6292772" cy="295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1367899" y="5361814"/>
            <a:ext cx="945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600" b="1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저출산</a:t>
            </a: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문제와 함께 고령화 문제 대두 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335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288" y="41391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95" y="39276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1127288" y="5630556"/>
            <a:ext cx="9913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기존 </a:t>
            </a:r>
            <a:r>
              <a:rPr lang="ko-KR" altLang="en-US" sz="3600" b="1" ker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지원사업 확대 및 새로운 지원사업 운영  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29342032" descr="EMB00004a0044e2">
            <a:extLst>
              <a:ext uri="{FF2B5EF4-FFF2-40B4-BE49-F238E27FC236}">
                <a16:creationId xmlns:a16="http://schemas.microsoft.com/office/drawing/2014/main" id="{BEBC9B11-CA4C-4551-BB81-1386476C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83" y="1653370"/>
            <a:ext cx="3568597" cy="355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523184544" descr="EMB00004a0044e4">
            <a:extLst>
              <a:ext uri="{FF2B5EF4-FFF2-40B4-BE49-F238E27FC236}">
                <a16:creationId xmlns:a16="http://schemas.microsoft.com/office/drawing/2014/main" id="{0D8E5FA2-226E-4D5D-AB41-3A6FBED25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75" y="2067344"/>
            <a:ext cx="6139091" cy="268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4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300" b="1" dirty="0">
                <a:solidFill>
                  <a:prstClr val="white"/>
                </a:solidFill>
              </a:rPr>
              <a:t>비교 분석 결과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0A3891A-ADB2-438E-BA62-A359745AB6C7}"/>
              </a:ext>
            </a:extLst>
          </p:cNvPr>
          <p:cNvGrpSpPr/>
          <p:nvPr/>
        </p:nvGrpSpPr>
        <p:grpSpPr>
          <a:xfrm>
            <a:off x="2817389" y="1582272"/>
            <a:ext cx="3444645" cy="1274619"/>
            <a:chOff x="5800489" y="2315374"/>
            <a:chExt cx="2046595" cy="88623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71B2919-860C-4433-B1DD-5180387C8246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C911DFF-E248-4414-9079-6BE9048D02AA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 115">
                <a:extLst>
                  <a:ext uri="{FF2B5EF4-FFF2-40B4-BE49-F238E27FC236}">
                    <a16:creationId xmlns:a16="http://schemas.microsoft.com/office/drawing/2014/main" id="{C7142E3C-4377-4588-BD63-D28CF480AE70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8" name="달 47">
              <a:extLst>
                <a:ext uri="{FF2B5EF4-FFF2-40B4-BE49-F238E27FC236}">
                  <a16:creationId xmlns:a16="http://schemas.microsoft.com/office/drawing/2014/main" id="{5C098F7F-7A48-4098-A042-B2A3F314BC6F}"/>
                </a:ext>
              </a:extLst>
            </p:cNvPr>
            <p:cNvSpPr/>
            <p:nvPr/>
          </p:nvSpPr>
          <p:spPr>
            <a:xfrm rot="262951">
              <a:off x="7469191" y="2875361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111">
              <a:extLst>
                <a:ext uri="{FF2B5EF4-FFF2-40B4-BE49-F238E27FC236}">
                  <a16:creationId xmlns:a16="http://schemas.microsoft.com/office/drawing/2014/main" id="{5542691D-1A3D-4BA0-9DE7-898A669B981E}"/>
                </a:ext>
              </a:extLst>
            </p:cNvPr>
            <p:cNvSpPr/>
            <p:nvPr/>
          </p:nvSpPr>
          <p:spPr>
            <a:xfrm>
              <a:off x="6353115" y="2594892"/>
              <a:ext cx="1493969" cy="45258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출산 관련된 문제는 </a:t>
              </a:r>
              <a:endParaRPr lang="en-US" altLang="ko-KR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저출산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문제뿐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7C6E88-F9C4-49F0-BCDE-C48AAE679803}"/>
                </a:ext>
              </a:extLst>
            </p:cNvPr>
            <p:cNvSpPr txBox="1"/>
            <p:nvPr/>
          </p:nvSpPr>
          <p:spPr>
            <a:xfrm>
              <a:off x="6353114" y="2315374"/>
              <a:ext cx="1190446" cy="2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2012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 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3CDD10C-B9BA-4928-B5B6-5F05492587DF}"/>
              </a:ext>
            </a:extLst>
          </p:cNvPr>
          <p:cNvGrpSpPr/>
          <p:nvPr/>
        </p:nvGrpSpPr>
        <p:grpSpPr>
          <a:xfrm>
            <a:off x="6592057" y="2510470"/>
            <a:ext cx="3055260" cy="1178054"/>
            <a:chOff x="5800489" y="2261672"/>
            <a:chExt cx="2759311" cy="1178054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9E4B6A6-EBF9-42C3-8097-D6769C82A0AF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4952E8B-5BE0-4888-9C42-17C0B87E5EEF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자유형 107">
                <a:extLst>
                  <a:ext uri="{FF2B5EF4-FFF2-40B4-BE49-F238E27FC236}">
                    <a16:creationId xmlns:a16="http://schemas.microsoft.com/office/drawing/2014/main" id="{9EE398CD-D958-4AD3-9757-00DAA6D31D11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6" name="달 55">
              <a:extLst>
                <a:ext uri="{FF2B5EF4-FFF2-40B4-BE49-F238E27FC236}">
                  <a16:creationId xmlns:a16="http://schemas.microsoft.com/office/drawing/2014/main" id="{58D4F348-28BF-4886-9B3F-0765A4DC4802}"/>
                </a:ext>
              </a:extLst>
            </p:cNvPr>
            <p:cNvSpPr/>
            <p:nvPr/>
          </p:nvSpPr>
          <p:spPr>
            <a:xfrm rot="262951">
              <a:off x="8298715" y="3113476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03">
              <a:extLst>
                <a:ext uri="{FF2B5EF4-FFF2-40B4-BE49-F238E27FC236}">
                  <a16:creationId xmlns:a16="http://schemas.microsoft.com/office/drawing/2014/main" id="{39F31051-0E17-42D1-A5C1-51E8613FA230}"/>
                </a:ext>
              </a:extLst>
            </p:cNvPr>
            <p:cNvSpPr/>
            <p:nvPr/>
          </p:nvSpPr>
          <p:spPr>
            <a:xfrm>
              <a:off x="6353115" y="2594892"/>
              <a:ext cx="2206685" cy="681710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저출산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문제와 함께 </a:t>
              </a:r>
              <a:endParaRPr lang="en-US" altLang="ko-KR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고령화 문제 대두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19B252-3129-4A89-9416-47B5BFB1A557}"/>
                </a:ext>
              </a:extLst>
            </p:cNvPr>
            <p:cNvSpPr txBox="1"/>
            <p:nvPr/>
          </p:nvSpPr>
          <p:spPr>
            <a:xfrm>
              <a:off x="6353115" y="2261672"/>
              <a:ext cx="119044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2018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328B30B-FD56-4F0F-914B-B569D457B24E}"/>
              </a:ext>
            </a:extLst>
          </p:cNvPr>
          <p:cNvGrpSpPr/>
          <p:nvPr/>
        </p:nvGrpSpPr>
        <p:grpSpPr>
          <a:xfrm>
            <a:off x="2788165" y="3921091"/>
            <a:ext cx="3438214" cy="1441664"/>
            <a:chOff x="5800489" y="2315374"/>
            <a:chExt cx="2046595" cy="1002383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223B865-1F67-4486-A2CB-82871E93AE9B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80CD211B-2E54-4896-AFDD-A55D662282C0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자유형 115">
                <a:extLst>
                  <a:ext uri="{FF2B5EF4-FFF2-40B4-BE49-F238E27FC236}">
                    <a16:creationId xmlns:a16="http://schemas.microsoft.com/office/drawing/2014/main" id="{9C2BD9D1-6426-49E2-8279-1E63E4C482CC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" name="달 78">
              <a:extLst>
                <a:ext uri="{FF2B5EF4-FFF2-40B4-BE49-F238E27FC236}">
                  <a16:creationId xmlns:a16="http://schemas.microsoft.com/office/drawing/2014/main" id="{171524B6-D496-411C-8779-E1236F19D6F1}"/>
                </a:ext>
              </a:extLst>
            </p:cNvPr>
            <p:cNvSpPr/>
            <p:nvPr/>
          </p:nvSpPr>
          <p:spPr>
            <a:xfrm rot="262951">
              <a:off x="7469190" y="2991507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111">
              <a:extLst>
                <a:ext uri="{FF2B5EF4-FFF2-40B4-BE49-F238E27FC236}">
                  <a16:creationId xmlns:a16="http://schemas.microsoft.com/office/drawing/2014/main" id="{F50A0E2E-34DC-4CF8-B797-38797DC767E7}"/>
                </a:ext>
              </a:extLst>
            </p:cNvPr>
            <p:cNvSpPr/>
            <p:nvPr/>
          </p:nvSpPr>
          <p:spPr>
            <a:xfrm>
              <a:off x="6353115" y="2594892"/>
              <a:ext cx="1493969" cy="56515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출산 장려금</a:t>
              </a:r>
              <a:r>
                <a:rPr lang="en-US" altLang="ko-KR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출산 기념 행사를 통한 </a:t>
              </a:r>
              <a:endParaRPr lang="en-US" altLang="ko-KR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저출산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극복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B2B9B1D-3D7A-4F13-9BE9-A42414C64D35}"/>
                </a:ext>
              </a:extLst>
            </p:cNvPr>
            <p:cNvSpPr txBox="1"/>
            <p:nvPr/>
          </p:nvSpPr>
          <p:spPr>
            <a:xfrm>
              <a:off x="6353114" y="2315374"/>
              <a:ext cx="1190446" cy="2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2012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 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35D39B5-7DFE-4BCF-B967-82DAD7E404EF}"/>
              </a:ext>
            </a:extLst>
          </p:cNvPr>
          <p:cNvGrpSpPr/>
          <p:nvPr/>
        </p:nvGrpSpPr>
        <p:grpSpPr>
          <a:xfrm>
            <a:off x="6536641" y="4688239"/>
            <a:ext cx="3109340" cy="1380062"/>
            <a:chOff x="5800489" y="2261672"/>
            <a:chExt cx="2759311" cy="1380062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F7B277A-45BB-4E64-B12D-1D8062E24A89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3D547701-0F59-4B85-A1DC-E035359ED15E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자유형 107">
                <a:extLst>
                  <a:ext uri="{FF2B5EF4-FFF2-40B4-BE49-F238E27FC236}">
                    <a16:creationId xmlns:a16="http://schemas.microsoft.com/office/drawing/2014/main" id="{C83E3AB0-2BC8-4B13-810C-4387A2419EE7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달 85">
              <a:extLst>
                <a:ext uri="{FF2B5EF4-FFF2-40B4-BE49-F238E27FC236}">
                  <a16:creationId xmlns:a16="http://schemas.microsoft.com/office/drawing/2014/main" id="{846E51A4-87B2-4CE4-B682-12D1515E9249}"/>
                </a:ext>
              </a:extLst>
            </p:cNvPr>
            <p:cNvSpPr/>
            <p:nvPr/>
          </p:nvSpPr>
          <p:spPr>
            <a:xfrm rot="262951">
              <a:off x="8298716" y="3315484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모서리가 둥근 직사각형 103">
              <a:extLst>
                <a:ext uri="{FF2B5EF4-FFF2-40B4-BE49-F238E27FC236}">
                  <a16:creationId xmlns:a16="http://schemas.microsoft.com/office/drawing/2014/main" id="{BCEF442E-32EA-4B4F-9933-440D7F585875}"/>
                </a:ext>
              </a:extLst>
            </p:cNvPr>
            <p:cNvSpPr/>
            <p:nvPr/>
          </p:nvSpPr>
          <p:spPr>
            <a:xfrm>
              <a:off x="6353115" y="2594892"/>
              <a:ext cx="2206685" cy="883716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2012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년의 정책의 확대 또는 신 지원사업 진행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540FEBA-3203-4AA4-9AFE-8B00D2E8841C}"/>
                </a:ext>
              </a:extLst>
            </p:cNvPr>
            <p:cNvSpPr txBox="1"/>
            <p:nvPr/>
          </p:nvSpPr>
          <p:spPr>
            <a:xfrm>
              <a:off x="6353115" y="2261672"/>
              <a:ext cx="119044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2018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65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998113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50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ko-KR" altLang="en-US" sz="5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4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2012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C5A82BB-E350-4862-9A30-7A18ECA0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215" y="1076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529338432" descr="EMB00004a0044e8">
            <a:extLst>
              <a:ext uri="{FF2B5EF4-FFF2-40B4-BE49-F238E27FC236}">
                <a16:creationId xmlns:a16="http://schemas.microsoft.com/office/drawing/2014/main" id="{F9071C2E-76F1-464D-BECD-2748DE11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70" y="1639636"/>
            <a:ext cx="3749850" cy="363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00D1EC23-E22B-4E55-8707-943499DE6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2161" y="9715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523183896" descr="EMB00004a0044ea">
            <a:extLst>
              <a:ext uri="{FF2B5EF4-FFF2-40B4-BE49-F238E27FC236}">
                <a16:creationId xmlns:a16="http://schemas.microsoft.com/office/drawing/2014/main" id="{667F8C99-D322-4D07-B53A-2DB6F42D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78" y="1611116"/>
            <a:ext cx="3749850" cy="363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854470" y="5046116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2012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여성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013840-FCAC-4B76-83A0-00F4EA596EF6}"/>
              </a:ext>
            </a:extLst>
          </p:cNvPr>
          <p:cNvSpPr/>
          <p:nvPr/>
        </p:nvSpPr>
        <p:spPr>
          <a:xfrm>
            <a:off x="6571424" y="5046116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202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여성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38831" y="5046116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1479B3-5909-4CD8-B9DB-D5580B268AE2}"/>
              </a:ext>
            </a:extLst>
          </p:cNvPr>
          <p:cNvSpPr/>
          <p:nvPr/>
        </p:nvSpPr>
        <p:spPr>
          <a:xfrm>
            <a:off x="9571198" y="5046116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639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2012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F2ED2D0-A493-4AE5-A53F-2F13AEAC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523179864" descr="EMB00004a0044ed">
            <a:extLst>
              <a:ext uri="{FF2B5EF4-FFF2-40B4-BE49-F238E27FC236}">
                <a16:creationId xmlns:a16="http://schemas.microsoft.com/office/drawing/2014/main" id="{96711955-325B-42CC-BB6C-74AD0DD2E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18" y="1709780"/>
            <a:ext cx="3848207" cy="35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94A92E72-676F-4917-A714-A78BF14F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891" y="11201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523179864" descr="EMB00004a0044ef">
            <a:extLst>
              <a:ext uri="{FF2B5EF4-FFF2-40B4-BE49-F238E27FC236}">
                <a16:creationId xmlns:a16="http://schemas.microsoft.com/office/drawing/2014/main" id="{78349060-21E2-45D9-A403-81322B862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475" y="1713192"/>
            <a:ext cx="3848207" cy="35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773644" y="5192422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2012</a:t>
            </a:r>
            <a:r>
              <a:rPr lang="ko-KR" altLang="en-US" sz="1500" b="1" dirty="0">
                <a:solidFill>
                  <a:prstClr val="white"/>
                </a:solidFill>
              </a:rPr>
              <a:t>년 하반기 여성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75490" y="5192421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38EF49-BA36-40A7-BCF7-702715C239E6}"/>
              </a:ext>
            </a:extLst>
          </p:cNvPr>
          <p:cNvSpPr/>
          <p:nvPr/>
        </p:nvSpPr>
        <p:spPr>
          <a:xfrm>
            <a:off x="6555475" y="5192421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2012</a:t>
            </a:r>
            <a:r>
              <a:rPr lang="ko-KR" altLang="en-US" sz="1500" b="1" dirty="0">
                <a:solidFill>
                  <a:prstClr val="white"/>
                </a:solidFill>
              </a:rPr>
              <a:t>년 하반기 여성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9D009E-E320-4DCA-9E93-71A9CA099F58}"/>
              </a:ext>
            </a:extLst>
          </p:cNvPr>
          <p:cNvSpPr/>
          <p:nvPr/>
        </p:nvSpPr>
        <p:spPr>
          <a:xfrm>
            <a:off x="9642647" y="5189254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8621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2012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1139124" y="5669012"/>
            <a:ext cx="9913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워킹맘에</a:t>
            </a: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대한 이슈 증가 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529335912" descr="EMB00004a0044f4">
            <a:extLst>
              <a:ext uri="{FF2B5EF4-FFF2-40B4-BE49-F238E27FC236}">
                <a16:creationId xmlns:a16="http://schemas.microsoft.com/office/drawing/2014/main" id="{5B7EA0FD-B495-4BF8-9A83-F67D3C25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43" y="1323022"/>
            <a:ext cx="3194268" cy="434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529338720" descr="EMB00004a0044fb">
            <a:extLst>
              <a:ext uri="{FF2B5EF4-FFF2-40B4-BE49-F238E27FC236}">
                <a16:creationId xmlns:a16="http://schemas.microsoft.com/office/drawing/2014/main" id="{8D719311-0EDB-42F7-ACAA-2CFD2E3ED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12" y="2264007"/>
            <a:ext cx="2710171" cy="20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21" name="_x529341600" descr="EMB00004a0044fd">
            <a:extLst>
              <a:ext uri="{FF2B5EF4-FFF2-40B4-BE49-F238E27FC236}">
                <a16:creationId xmlns:a16="http://schemas.microsoft.com/office/drawing/2014/main" id="{DB4A0B5B-C957-43F7-9FA1-BFEACB99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284" y="2261491"/>
            <a:ext cx="2710171" cy="19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54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2012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1139124" y="5669012"/>
            <a:ext cx="9913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 후 육아를 위한 지원 및 교육 제공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526040480" descr="EMB00004a0044ff">
            <a:extLst>
              <a:ext uri="{FF2B5EF4-FFF2-40B4-BE49-F238E27FC236}">
                <a16:creationId xmlns:a16="http://schemas.microsoft.com/office/drawing/2014/main" id="{6F6F3104-B78B-4A4A-B02F-4C2ACB817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873" y="1806807"/>
            <a:ext cx="2894727" cy="35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529327272" descr="EMB00004a004501">
            <a:extLst>
              <a:ext uri="{FF2B5EF4-FFF2-40B4-BE49-F238E27FC236}">
                <a16:creationId xmlns:a16="http://schemas.microsoft.com/office/drawing/2014/main" id="{77D31215-C66B-4D0C-A10C-25AC9A87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3"/>
          <a:stretch>
            <a:fillRect/>
          </a:stretch>
        </p:blipFill>
        <p:spPr bwMode="auto">
          <a:xfrm>
            <a:off x="6297229" y="1932814"/>
            <a:ext cx="4068325" cy="343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17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D6A518-3833-438B-B82D-578CDB40339A}"/>
              </a:ext>
            </a:extLst>
          </p:cNvPr>
          <p:cNvSpPr/>
          <p:nvPr/>
        </p:nvSpPr>
        <p:spPr>
          <a:xfrm>
            <a:off x="805076" y="1966807"/>
            <a:ext cx="341816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4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346128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F2ED2D0-A493-4AE5-A53F-2F13AEAC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4A92E72-676F-4917-A714-A78BF14F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891" y="11201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A62CBCD-7CB8-415A-8FD4-4AB7E3B64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644" y="1043862"/>
            <a:ext cx="26161310" cy="64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526039760" descr="EMB00004a004509">
            <a:extLst>
              <a:ext uri="{FF2B5EF4-FFF2-40B4-BE49-F238E27FC236}">
                <a16:creationId xmlns:a16="http://schemas.microsoft.com/office/drawing/2014/main" id="{316523EE-DB16-4815-9F5A-4EB52028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44" y="1501063"/>
            <a:ext cx="3862881" cy="37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631782-9BCD-4A00-9B94-DB1A20026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801" y="1043862"/>
            <a:ext cx="261613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529322880" descr="EMB00004a00450b">
            <a:extLst>
              <a:ext uri="{FF2B5EF4-FFF2-40B4-BE49-F238E27FC236}">
                <a16:creationId xmlns:a16="http://schemas.microsoft.com/office/drawing/2014/main" id="{554EBAF6-8FCA-408C-AA67-BB36B3AC8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801" y="1501062"/>
            <a:ext cx="3862881" cy="378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773644" y="5192422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2018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여성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75490" y="5192421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38EF49-BA36-40A7-BCF7-702715C239E6}"/>
              </a:ext>
            </a:extLst>
          </p:cNvPr>
          <p:cNvSpPr/>
          <p:nvPr/>
        </p:nvSpPr>
        <p:spPr>
          <a:xfrm>
            <a:off x="6541827" y="5192421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2018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여성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9D009E-E320-4DCA-9E93-71A9CA099F58}"/>
              </a:ext>
            </a:extLst>
          </p:cNvPr>
          <p:cNvSpPr/>
          <p:nvPr/>
        </p:nvSpPr>
        <p:spPr>
          <a:xfrm>
            <a:off x="9642647" y="5192420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217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F2ED2D0-A493-4AE5-A53F-2F13AEAC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4A92E72-676F-4917-A714-A78BF14F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891" y="11201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A62CBCD-7CB8-415A-8FD4-4AB7E3B64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644" y="1043862"/>
            <a:ext cx="26161310" cy="64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631782-9BCD-4A00-9B94-DB1A20026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801" y="1043862"/>
            <a:ext cx="261613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048FE5B-7E24-43E6-9291-ACD670AEE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539" y="910043"/>
            <a:ext cx="23610155" cy="77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529324896" descr="EMB00004a00450d">
            <a:extLst>
              <a:ext uri="{FF2B5EF4-FFF2-40B4-BE49-F238E27FC236}">
                <a16:creationId xmlns:a16="http://schemas.microsoft.com/office/drawing/2014/main" id="{887434ED-EEA1-468E-B1E3-4E69FCA1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70" y="1604747"/>
            <a:ext cx="3530419" cy="36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341A6059-E596-4260-BB48-837CCE4B6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0790" y="1133577"/>
            <a:ext cx="239097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526041416" descr="EMB00004a00450f">
            <a:extLst>
              <a:ext uri="{FF2B5EF4-FFF2-40B4-BE49-F238E27FC236}">
                <a16:creationId xmlns:a16="http://schemas.microsoft.com/office/drawing/2014/main" id="{615D4927-6950-4EC2-A5FD-1F48EC784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90" y="1590777"/>
            <a:ext cx="3530419" cy="371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E33B2F33-38F8-4400-ABE2-0D5BCA571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6010" y="-717114"/>
            <a:ext cx="239097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7" name="_x526042352" descr="EMB00004a004511">
            <a:extLst>
              <a:ext uri="{FF2B5EF4-FFF2-40B4-BE49-F238E27FC236}">
                <a16:creationId xmlns:a16="http://schemas.microsoft.com/office/drawing/2014/main" id="{2E0186EF-16AF-413B-979A-2E959216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010" y="1596578"/>
            <a:ext cx="3530419" cy="370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327876" y="5097748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2018</a:t>
            </a:r>
            <a:r>
              <a:rPr lang="ko-KR" altLang="en-US" sz="1400" b="1" dirty="0">
                <a:solidFill>
                  <a:prstClr val="white"/>
                </a:solidFill>
              </a:rPr>
              <a:t>년 하반기 여성 관련 군집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24954" y="5108840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4F78A1-B7F4-44E3-BABD-B4C7CD27B225}"/>
              </a:ext>
            </a:extLst>
          </p:cNvPr>
          <p:cNvSpPr/>
          <p:nvPr/>
        </p:nvSpPr>
        <p:spPr>
          <a:xfrm>
            <a:off x="4303096" y="5099559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2018</a:t>
            </a:r>
            <a:r>
              <a:rPr lang="ko-KR" altLang="en-US" sz="1400" b="1" dirty="0">
                <a:solidFill>
                  <a:prstClr val="white"/>
                </a:solidFill>
              </a:rPr>
              <a:t>년 하반기 여성 관련 군집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01AABA-1038-46F9-9E14-C9E824E4651D}"/>
              </a:ext>
            </a:extLst>
          </p:cNvPr>
          <p:cNvSpPr/>
          <p:nvPr/>
        </p:nvSpPr>
        <p:spPr>
          <a:xfrm>
            <a:off x="7100174" y="5098918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4992E9-1E7D-4D15-B119-3E2F4AAD15BE}"/>
              </a:ext>
            </a:extLst>
          </p:cNvPr>
          <p:cNvSpPr/>
          <p:nvPr/>
        </p:nvSpPr>
        <p:spPr>
          <a:xfrm>
            <a:off x="8302118" y="5053103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2018</a:t>
            </a:r>
            <a:r>
              <a:rPr lang="ko-KR" altLang="en-US" sz="1400" b="1" dirty="0">
                <a:solidFill>
                  <a:prstClr val="white"/>
                </a:solidFill>
              </a:rPr>
              <a:t>년 하반기 여성 관련 군집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2B7E284-B7CD-43E3-8BC6-E89DF37CCD98}"/>
              </a:ext>
            </a:extLst>
          </p:cNvPr>
          <p:cNvSpPr/>
          <p:nvPr/>
        </p:nvSpPr>
        <p:spPr>
          <a:xfrm>
            <a:off x="11071503" y="5054531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6212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1139124" y="5669012"/>
            <a:ext cx="9913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결혼에도 영향을 미치는 출산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5E01B5-070F-42C1-8743-55EA57C82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16" y="1445726"/>
            <a:ext cx="20780717" cy="7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529338936" descr="EMB00004a004516">
            <a:extLst>
              <a:ext uri="{FF2B5EF4-FFF2-40B4-BE49-F238E27FC236}">
                <a16:creationId xmlns:a16="http://schemas.microsoft.com/office/drawing/2014/main" id="{7ACC1D18-1951-4F8C-AE23-8577E551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649" y="1759123"/>
            <a:ext cx="4008882" cy="373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31DC4D2B-9A28-4193-B3AE-4131B5E96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436" y="1415812"/>
            <a:ext cx="18380079" cy="81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074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653723" y="5681224"/>
            <a:ext cx="10884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결혼과 출산</a:t>
            </a:r>
            <a:r>
              <a:rPr lang="en-US" altLang="ko-KR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육아로 인한 경력단절 여성 다수 존재 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5E01B5-070F-42C1-8743-55EA57C82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16" y="1445726"/>
            <a:ext cx="20780717" cy="7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1DC4D2B-9A28-4193-B3AE-4131B5E96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436" y="1415812"/>
            <a:ext cx="18380079" cy="81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523137008" descr="EMB00004a00451a">
            <a:extLst>
              <a:ext uri="{FF2B5EF4-FFF2-40B4-BE49-F238E27FC236}">
                <a16:creationId xmlns:a16="http://schemas.microsoft.com/office/drawing/2014/main" id="{34C7C97A-B80F-433A-B897-67C58DCD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024" y="1759123"/>
            <a:ext cx="5174177" cy="357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69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653723" y="5681224"/>
            <a:ext cx="10884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직장 내 차별 대우가 출산에 영향을 미침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5E01B5-070F-42C1-8743-55EA57C82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16" y="1445726"/>
            <a:ext cx="20780717" cy="7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1DC4D2B-9A28-4193-B3AE-4131B5E96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436" y="1415812"/>
            <a:ext cx="18380079" cy="81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A71BAC9-5D5E-4F80-A316-2DD613EE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184" y="16224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526040120" descr="EMB00004a00451c">
            <a:extLst>
              <a:ext uri="{FF2B5EF4-FFF2-40B4-BE49-F238E27FC236}">
                <a16:creationId xmlns:a16="http://schemas.microsoft.com/office/drawing/2014/main" id="{B03EFB84-52E7-42A7-A367-027C51E43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25" y="1797269"/>
            <a:ext cx="5155460" cy="34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C3E46546-B90D-4F0E-A396-BF52FBFB2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986" y="1428750"/>
            <a:ext cx="18405341" cy="691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66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653723" y="5681224"/>
            <a:ext cx="10884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이런 문제들로 낙태를 결심하는 여성 발생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5E01B5-070F-42C1-8743-55EA57C82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16" y="1445726"/>
            <a:ext cx="20780717" cy="7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1DC4D2B-9A28-4193-B3AE-4131B5E96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436" y="1415812"/>
            <a:ext cx="18380079" cy="81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A71BAC9-5D5E-4F80-A316-2DD613EEE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184" y="16224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3E46546-B90D-4F0E-A396-BF52FBFB2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986" y="1428750"/>
            <a:ext cx="18405341" cy="691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523175328" descr="EMB00004a00451f">
            <a:extLst>
              <a:ext uri="{FF2B5EF4-FFF2-40B4-BE49-F238E27FC236}">
                <a16:creationId xmlns:a16="http://schemas.microsoft.com/office/drawing/2014/main" id="{063A9128-3375-4F9F-9805-5EB78E64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22" y="1755829"/>
            <a:ext cx="4201956" cy="375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469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여성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300" b="1" dirty="0">
                <a:solidFill>
                  <a:prstClr val="white"/>
                </a:solidFill>
              </a:rPr>
              <a:t>비교 분석 결과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E42D99-4B00-401A-AAED-DAA2F7BBF0A2}"/>
              </a:ext>
            </a:extLst>
          </p:cNvPr>
          <p:cNvGrpSpPr/>
          <p:nvPr/>
        </p:nvGrpSpPr>
        <p:grpSpPr>
          <a:xfrm>
            <a:off x="2817389" y="1582272"/>
            <a:ext cx="3444645" cy="1274619"/>
            <a:chOff x="5800489" y="2315374"/>
            <a:chExt cx="2046595" cy="88623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C3197C2-A673-4E15-B248-9C9BA5695950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6895ADCF-BE5A-48CE-B886-E0094493E1C5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 115">
                <a:extLst>
                  <a:ext uri="{FF2B5EF4-FFF2-40B4-BE49-F238E27FC236}">
                    <a16:creationId xmlns:a16="http://schemas.microsoft.com/office/drawing/2014/main" id="{2367495F-2DC2-4F00-A1F9-1B5133959CC1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4" name="달 33">
              <a:extLst>
                <a:ext uri="{FF2B5EF4-FFF2-40B4-BE49-F238E27FC236}">
                  <a16:creationId xmlns:a16="http://schemas.microsoft.com/office/drawing/2014/main" id="{0D227320-BEFA-488F-AC50-9DC212B57814}"/>
                </a:ext>
              </a:extLst>
            </p:cNvPr>
            <p:cNvSpPr/>
            <p:nvPr/>
          </p:nvSpPr>
          <p:spPr>
            <a:xfrm rot="262951">
              <a:off x="7469191" y="2875361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모서리가 둥근 직사각형 111">
              <a:extLst>
                <a:ext uri="{FF2B5EF4-FFF2-40B4-BE49-F238E27FC236}">
                  <a16:creationId xmlns:a16="http://schemas.microsoft.com/office/drawing/2014/main" id="{87AAFEB3-2CF9-465F-92B2-23D3A94A8787}"/>
                </a:ext>
              </a:extLst>
            </p:cNvPr>
            <p:cNvSpPr/>
            <p:nvPr/>
          </p:nvSpPr>
          <p:spPr>
            <a:xfrm>
              <a:off x="6353115" y="2594892"/>
              <a:ext cx="1493969" cy="45258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워킹맘의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직장 생활과 </a:t>
              </a:r>
              <a:endParaRPr lang="en-US" altLang="ko-KR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가정 생활 병행의 어려움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F166A5-C260-4A61-B286-E9E376835736}"/>
                </a:ext>
              </a:extLst>
            </p:cNvPr>
            <p:cNvSpPr txBox="1"/>
            <p:nvPr/>
          </p:nvSpPr>
          <p:spPr>
            <a:xfrm>
              <a:off x="6353114" y="2315374"/>
              <a:ext cx="1190446" cy="2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2012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 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BE71177-2343-4708-AEF1-D9D28D9D2387}"/>
              </a:ext>
            </a:extLst>
          </p:cNvPr>
          <p:cNvGrpSpPr/>
          <p:nvPr/>
        </p:nvGrpSpPr>
        <p:grpSpPr>
          <a:xfrm>
            <a:off x="6595567" y="2355391"/>
            <a:ext cx="3055260" cy="1178054"/>
            <a:chOff x="5800489" y="2261672"/>
            <a:chExt cx="2759311" cy="117805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18476E8-8ABD-409A-8EB2-B3349497F87A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37F0CF27-21B4-42A9-ACB0-0B96A44EBD3A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 107">
                <a:extLst>
                  <a:ext uri="{FF2B5EF4-FFF2-40B4-BE49-F238E27FC236}">
                    <a16:creationId xmlns:a16="http://schemas.microsoft.com/office/drawing/2014/main" id="{E02E1EC9-426A-4AD6-85F9-E8C2DD224019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달 40">
              <a:extLst>
                <a:ext uri="{FF2B5EF4-FFF2-40B4-BE49-F238E27FC236}">
                  <a16:creationId xmlns:a16="http://schemas.microsoft.com/office/drawing/2014/main" id="{60F3CFC8-5969-4538-90B7-017BD2C2B29F}"/>
                </a:ext>
              </a:extLst>
            </p:cNvPr>
            <p:cNvSpPr/>
            <p:nvPr/>
          </p:nvSpPr>
          <p:spPr>
            <a:xfrm rot="262951">
              <a:off x="8298715" y="3113476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모서리가 둥근 직사각형 103">
              <a:extLst>
                <a:ext uri="{FF2B5EF4-FFF2-40B4-BE49-F238E27FC236}">
                  <a16:creationId xmlns:a16="http://schemas.microsoft.com/office/drawing/2014/main" id="{286F8AA3-F043-4E31-A6FD-6FB60177E5BA}"/>
                </a:ext>
              </a:extLst>
            </p:cNvPr>
            <p:cNvSpPr/>
            <p:nvPr/>
          </p:nvSpPr>
          <p:spPr>
            <a:xfrm>
              <a:off x="6353115" y="2594892"/>
              <a:ext cx="2206685" cy="681710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출산 자체가 이뤄지지 않는 문제 발생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F5C0224-B16A-450E-90C6-75956554AA16}"/>
                </a:ext>
              </a:extLst>
            </p:cNvPr>
            <p:cNvSpPr txBox="1"/>
            <p:nvPr/>
          </p:nvSpPr>
          <p:spPr>
            <a:xfrm>
              <a:off x="6353115" y="2261672"/>
              <a:ext cx="119044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2018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BBE5BB2-958F-4DCD-A212-1442159BC6CC}"/>
              </a:ext>
            </a:extLst>
          </p:cNvPr>
          <p:cNvGrpSpPr/>
          <p:nvPr/>
        </p:nvGrpSpPr>
        <p:grpSpPr>
          <a:xfrm>
            <a:off x="2823820" y="3387251"/>
            <a:ext cx="3438214" cy="1441664"/>
            <a:chOff x="5800489" y="2315374"/>
            <a:chExt cx="2046595" cy="100238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AF21B91-7C7D-4E98-A86B-32812C28EA3B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EC7A0618-FB34-4C20-9FD5-F5D4B0EB9F21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 115">
                <a:extLst>
                  <a:ext uri="{FF2B5EF4-FFF2-40B4-BE49-F238E27FC236}">
                    <a16:creationId xmlns:a16="http://schemas.microsoft.com/office/drawing/2014/main" id="{DBABF7DB-7861-471F-9AD3-B8E29170F6C6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8" name="달 47">
              <a:extLst>
                <a:ext uri="{FF2B5EF4-FFF2-40B4-BE49-F238E27FC236}">
                  <a16:creationId xmlns:a16="http://schemas.microsoft.com/office/drawing/2014/main" id="{C7E8C46C-A343-4716-BBAA-6411B086425C}"/>
                </a:ext>
              </a:extLst>
            </p:cNvPr>
            <p:cNvSpPr/>
            <p:nvPr/>
          </p:nvSpPr>
          <p:spPr>
            <a:xfrm rot="262951">
              <a:off x="7469190" y="2991507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모서리가 둥근 직사각형 111">
              <a:extLst>
                <a:ext uri="{FF2B5EF4-FFF2-40B4-BE49-F238E27FC236}">
                  <a16:creationId xmlns:a16="http://schemas.microsoft.com/office/drawing/2014/main" id="{00F186C1-56C2-4633-95C1-A796EED3CF5D}"/>
                </a:ext>
              </a:extLst>
            </p:cNvPr>
            <p:cNvSpPr/>
            <p:nvPr/>
          </p:nvSpPr>
          <p:spPr>
            <a:xfrm>
              <a:off x="6353115" y="2594892"/>
              <a:ext cx="1493969" cy="56515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출산 후 여성의 </a:t>
              </a:r>
              <a:endParaRPr lang="en-US" altLang="ko-KR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신체 관리 의 중요성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992E3A6-26BD-4A8B-AB5C-3032C5ABE046}"/>
                </a:ext>
              </a:extLst>
            </p:cNvPr>
            <p:cNvSpPr txBox="1"/>
            <p:nvPr/>
          </p:nvSpPr>
          <p:spPr>
            <a:xfrm>
              <a:off x="6353114" y="2315374"/>
              <a:ext cx="1190446" cy="2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2012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 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0D84897-BA10-41E5-92D3-A82E2B48E35A}"/>
              </a:ext>
            </a:extLst>
          </p:cNvPr>
          <p:cNvGrpSpPr/>
          <p:nvPr/>
        </p:nvGrpSpPr>
        <p:grpSpPr>
          <a:xfrm>
            <a:off x="6530811" y="4239507"/>
            <a:ext cx="3109340" cy="1380062"/>
            <a:chOff x="5800489" y="2261672"/>
            <a:chExt cx="2759311" cy="138006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4FA905D0-FC1E-4926-BE71-226D73CBC291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D46F1AE8-2C46-4A10-B8AD-A61321F3FEC5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자유형 107">
                <a:extLst>
                  <a:ext uri="{FF2B5EF4-FFF2-40B4-BE49-F238E27FC236}">
                    <a16:creationId xmlns:a16="http://schemas.microsoft.com/office/drawing/2014/main" id="{B7B70C0C-ECF3-404E-9C66-9F3BF18D9564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5" name="달 54">
              <a:extLst>
                <a:ext uri="{FF2B5EF4-FFF2-40B4-BE49-F238E27FC236}">
                  <a16:creationId xmlns:a16="http://schemas.microsoft.com/office/drawing/2014/main" id="{3E053813-CA69-44B1-9195-F3BA48B8D1A8}"/>
                </a:ext>
              </a:extLst>
            </p:cNvPr>
            <p:cNvSpPr/>
            <p:nvPr/>
          </p:nvSpPr>
          <p:spPr>
            <a:xfrm rot="262951">
              <a:off x="8298716" y="3315484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모서리가 둥근 직사각형 103">
              <a:extLst>
                <a:ext uri="{FF2B5EF4-FFF2-40B4-BE49-F238E27FC236}">
                  <a16:creationId xmlns:a16="http://schemas.microsoft.com/office/drawing/2014/main" id="{4A92CCE2-0D9F-4709-9BFD-31F2D32BA94F}"/>
                </a:ext>
              </a:extLst>
            </p:cNvPr>
            <p:cNvSpPr/>
            <p:nvPr/>
          </p:nvSpPr>
          <p:spPr>
            <a:xfrm>
              <a:off x="6353115" y="2594892"/>
              <a:ext cx="2206685" cy="883716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경력 단절</a:t>
              </a:r>
              <a:r>
                <a:rPr lang="en-US" altLang="ko-KR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임금 차이 등의 직장내 차별 존재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F8867C-414E-47F8-90D7-A47212367014}"/>
                </a:ext>
              </a:extLst>
            </p:cNvPr>
            <p:cNvSpPr txBox="1"/>
            <p:nvPr/>
          </p:nvSpPr>
          <p:spPr>
            <a:xfrm>
              <a:off x="6353115" y="2261672"/>
              <a:ext cx="119044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2018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</a:t>
              </a:r>
            </a:p>
          </p:txBody>
        </p:sp>
      </p:grpSp>
      <p:sp>
        <p:nvSpPr>
          <p:cNvPr id="67" name="모서리가 둥근 직사각형 103">
            <a:extLst>
              <a:ext uri="{FF2B5EF4-FFF2-40B4-BE49-F238E27FC236}">
                <a16:creationId xmlns:a16="http://schemas.microsoft.com/office/drawing/2014/main" id="{C9229E7C-4206-40B3-A956-E5DDC9224E76}"/>
              </a:ext>
            </a:extLst>
          </p:cNvPr>
          <p:cNvSpPr/>
          <p:nvPr/>
        </p:nvSpPr>
        <p:spPr>
          <a:xfrm>
            <a:off x="7176500" y="5703299"/>
            <a:ext cx="2486611" cy="883716"/>
          </a:xfrm>
          <a:prstGeom prst="roundRect">
            <a:avLst/>
          </a:prstGeom>
          <a:solidFill>
            <a:srgbClr val="273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낙태도 고민</a:t>
            </a:r>
          </a:p>
        </p:txBody>
      </p:sp>
      <p:sp>
        <p:nvSpPr>
          <p:cNvPr id="68" name="달 67">
            <a:extLst>
              <a:ext uri="{FF2B5EF4-FFF2-40B4-BE49-F238E27FC236}">
                <a16:creationId xmlns:a16="http://schemas.microsoft.com/office/drawing/2014/main" id="{99245DC8-1A31-49D5-B179-8421E8C342DE}"/>
              </a:ext>
            </a:extLst>
          </p:cNvPr>
          <p:cNvSpPr/>
          <p:nvPr/>
        </p:nvSpPr>
        <p:spPr>
          <a:xfrm rot="262951">
            <a:off x="9389162" y="6350404"/>
            <a:ext cx="280569" cy="326250"/>
          </a:xfrm>
          <a:prstGeom prst="moon">
            <a:avLst>
              <a:gd name="adj" fmla="val 66733"/>
            </a:avLst>
          </a:prstGeom>
          <a:solidFill>
            <a:srgbClr val="273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2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998113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50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가정</a:t>
            </a:r>
            <a:endParaRPr lang="ko-KR" altLang="en-US" sz="5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가정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2012</a:t>
            </a:r>
            <a:r>
              <a:rPr lang="ko-KR" altLang="en-US" sz="1200" b="1" dirty="0">
                <a:solidFill>
                  <a:prstClr val="white"/>
                </a:solidFill>
              </a:rPr>
              <a:t>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04B0E59-2AF5-4496-9EC3-64BBFBF4C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643" y="1094175"/>
            <a:ext cx="17710681" cy="61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523174752" descr="EMB00004a00452f">
            <a:extLst>
              <a:ext uri="{FF2B5EF4-FFF2-40B4-BE49-F238E27FC236}">
                <a16:creationId xmlns:a16="http://schemas.microsoft.com/office/drawing/2014/main" id="{0B05F66E-7B24-471A-B021-C8DC3171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44" y="1551375"/>
            <a:ext cx="4176780" cy="396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773643" y="5306625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2012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가정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89389" y="5306625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47F7B6A-34B4-49B9-985E-8B2776B35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417" y="1120139"/>
            <a:ext cx="2021276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1" name="_x529321080" descr="EMB00004a004531">
            <a:extLst>
              <a:ext uri="{FF2B5EF4-FFF2-40B4-BE49-F238E27FC236}">
                <a16:creationId xmlns:a16="http://schemas.microsoft.com/office/drawing/2014/main" id="{0645DB59-C3FB-42B5-BE93-14E2726EB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418" y="1577339"/>
            <a:ext cx="4176780" cy="37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545427-39C0-49BB-926E-5D20437BF18B}"/>
              </a:ext>
            </a:extLst>
          </p:cNvPr>
          <p:cNvSpPr/>
          <p:nvPr/>
        </p:nvSpPr>
        <p:spPr>
          <a:xfrm>
            <a:off x="6631417" y="5280661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2012</a:t>
            </a:r>
            <a:r>
              <a:rPr lang="ko-KR" altLang="en-US" sz="1500" b="1" dirty="0">
                <a:solidFill>
                  <a:prstClr val="white"/>
                </a:solidFill>
              </a:rPr>
              <a:t>년 하반기 가정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9DF512-DF6A-4131-99D2-2E5A3F209FE5}"/>
              </a:ext>
            </a:extLst>
          </p:cNvPr>
          <p:cNvSpPr/>
          <p:nvPr/>
        </p:nvSpPr>
        <p:spPr>
          <a:xfrm>
            <a:off x="10047163" y="5280660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714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가정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2012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653723" y="5681224"/>
            <a:ext cx="10884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맞벌이부부를 비롯한 부부의 부담감 증가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5E01B5-070F-42C1-8743-55EA57C82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16" y="1445726"/>
            <a:ext cx="20780717" cy="7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1DC4D2B-9A28-4193-B3AE-4131B5E96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436" y="1415812"/>
            <a:ext cx="18380079" cy="81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53B97B2-6976-4414-9DFD-1DC201A9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085" y="1421855"/>
            <a:ext cx="25813667" cy="102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523132760" descr="EMB00004a004539">
            <a:extLst>
              <a:ext uri="{FF2B5EF4-FFF2-40B4-BE49-F238E27FC236}">
                <a16:creationId xmlns:a16="http://schemas.microsoft.com/office/drawing/2014/main" id="{3B56D610-3A83-4B78-96CF-870254F05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17" y="1839523"/>
            <a:ext cx="5826831" cy="334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68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en-US" altLang="ko-KR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marL="0" lvl="1" algn="ctr" latinLnBrk="0"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 A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A4DC251D-A4FC-4CC9-850C-A12A9FF80368}"/>
              </a:ext>
            </a:extLst>
          </p:cNvPr>
          <p:cNvGraphicFramePr/>
          <p:nvPr>
            <p:extLst/>
          </p:nvPr>
        </p:nvGraphicFramePr>
        <p:xfrm>
          <a:off x="410386" y="2993747"/>
          <a:ext cx="6215966" cy="317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모서리가 둥근 직사각형 47">
            <a:extLst>
              <a:ext uri="{FF2B5EF4-FFF2-40B4-BE49-F238E27FC236}">
                <a16:creationId xmlns:a16="http://schemas.microsoft.com/office/drawing/2014/main" id="{21FB3B43-FC77-44C2-9317-83592FEC5EF4}"/>
              </a:ext>
            </a:extLst>
          </p:cNvPr>
          <p:cNvSpPr/>
          <p:nvPr/>
        </p:nvSpPr>
        <p:spPr>
          <a:xfrm>
            <a:off x="2733679" y="3777996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EEE24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35%</a:t>
            </a:r>
            <a:endParaRPr lang="ko-KR" altLang="en-US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C67D30-B581-4316-85DD-A9BA1A14295C}"/>
              </a:ext>
            </a:extLst>
          </p:cNvPr>
          <p:cNvGrpSpPr/>
          <p:nvPr/>
        </p:nvGrpSpPr>
        <p:grpSpPr>
          <a:xfrm>
            <a:off x="2969034" y="4142680"/>
            <a:ext cx="180000" cy="180000"/>
            <a:chOff x="10805697" y="5256797"/>
            <a:chExt cx="128492" cy="12849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B690FDC-E5C6-47C7-BDBD-18C255A1739F}"/>
                </a:ext>
              </a:extLst>
            </p:cNvPr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2BDC92B-8C36-4F7D-A03E-298BA752DEA4}"/>
                </a:ext>
              </a:extLst>
            </p:cNvPr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모서리가 둥근 직사각형 51">
            <a:extLst>
              <a:ext uri="{FF2B5EF4-FFF2-40B4-BE49-F238E27FC236}">
                <a16:creationId xmlns:a16="http://schemas.microsoft.com/office/drawing/2014/main" id="{B17C3621-8E27-4E52-86CE-56E2341AF904}"/>
              </a:ext>
            </a:extLst>
          </p:cNvPr>
          <p:cNvSpPr/>
          <p:nvPr/>
        </p:nvSpPr>
        <p:spPr>
          <a:xfrm>
            <a:off x="5669496" y="2793369"/>
            <a:ext cx="650711" cy="293908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57%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27BC69-9054-4B30-B3FB-210F0F5D4FBF}"/>
              </a:ext>
            </a:extLst>
          </p:cNvPr>
          <p:cNvGrpSpPr/>
          <p:nvPr/>
        </p:nvGrpSpPr>
        <p:grpSpPr>
          <a:xfrm>
            <a:off x="5904851" y="3186717"/>
            <a:ext cx="180000" cy="180000"/>
            <a:chOff x="10805697" y="5256797"/>
            <a:chExt cx="128492" cy="12849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3AAEBA-4507-4B67-BC27-46DC26C9196B}"/>
                </a:ext>
              </a:extLst>
            </p:cNvPr>
            <p:cNvSpPr/>
            <p:nvPr/>
          </p:nvSpPr>
          <p:spPr>
            <a:xfrm>
              <a:off x="10805697" y="5256797"/>
              <a:ext cx="128492" cy="1284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0D0BA07-DB3B-4F01-AE5F-9D5DB93C937C}"/>
                </a:ext>
              </a:extLst>
            </p:cNvPr>
            <p:cNvSpPr/>
            <p:nvPr/>
          </p:nvSpPr>
          <p:spPr>
            <a:xfrm>
              <a:off x="10833748" y="5284848"/>
              <a:ext cx="72391" cy="72391"/>
            </a:xfrm>
            <a:prstGeom prst="ellipse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7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97784177-8AA6-41ED-A95B-913E536FC5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8021" y="2152776"/>
            <a:ext cx="191548" cy="227022"/>
            <a:chOff x="1227" y="337"/>
            <a:chExt cx="2608" cy="3091"/>
          </a:xfrm>
          <a:solidFill>
            <a:schemeClr val="bg1"/>
          </a:solidFill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2504158-DE7E-42CB-BD8C-B65F1C71B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" y="337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4095C8C0-BFF9-417D-9420-5E65B8230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" y="2094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9">
            <a:extLst>
              <a:ext uri="{FF2B5EF4-FFF2-40B4-BE49-F238E27FC236}">
                <a16:creationId xmlns:a16="http://schemas.microsoft.com/office/drawing/2014/main" id="{1CFEED0C-8C12-4D55-8C93-F35EE2E27F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20105" y="2619397"/>
            <a:ext cx="177796" cy="207573"/>
            <a:chOff x="4789" y="306"/>
            <a:chExt cx="2675" cy="3123"/>
          </a:xfrm>
          <a:solidFill>
            <a:schemeClr val="bg1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C0C30E2F-1F9D-4B72-A9F7-81936AE89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306"/>
              <a:ext cx="1953" cy="3050"/>
            </a:xfrm>
            <a:custGeom>
              <a:avLst/>
              <a:gdLst>
                <a:gd name="T0" fmla="*/ 4028 w 5858"/>
                <a:gd name="T1" fmla="*/ 5557 h 9152"/>
                <a:gd name="T2" fmla="*/ 4331 w 5858"/>
                <a:gd name="T3" fmla="*/ 5548 h 9152"/>
                <a:gd name="T4" fmla="*/ 4795 w 5858"/>
                <a:gd name="T5" fmla="*/ 5488 h 9152"/>
                <a:gd name="T6" fmla="*/ 5097 w 5858"/>
                <a:gd name="T7" fmla="*/ 5414 h 9152"/>
                <a:gd name="T8" fmla="*/ 5398 w 5858"/>
                <a:gd name="T9" fmla="*/ 5303 h 9152"/>
                <a:gd name="T10" fmla="*/ 5678 w 5858"/>
                <a:gd name="T11" fmla="*/ 5146 h 9152"/>
                <a:gd name="T12" fmla="*/ 5858 w 5858"/>
                <a:gd name="T13" fmla="*/ 4994 h 9152"/>
                <a:gd name="T14" fmla="*/ 5783 w 5858"/>
                <a:gd name="T15" fmla="*/ 4964 h 9152"/>
                <a:gd name="T16" fmla="*/ 5630 w 5858"/>
                <a:gd name="T17" fmla="*/ 4864 h 9152"/>
                <a:gd name="T18" fmla="*/ 5486 w 5858"/>
                <a:gd name="T19" fmla="*/ 4724 h 9152"/>
                <a:gd name="T20" fmla="*/ 5343 w 5858"/>
                <a:gd name="T21" fmla="*/ 4513 h 9152"/>
                <a:gd name="T22" fmla="*/ 5224 w 5858"/>
                <a:gd name="T23" fmla="*/ 4221 h 9152"/>
                <a:gd name="T24" fmla="*/ 5149 w 5858"/>
                <a:gd name="T25" fmla="*/ 3832 h 9152"/>
                <a:gd name="T26" fmla="*/ 5143 w 5858"/>
                <a:gd name="T27" fmla="*/ 3335 h 9152"/>
                <a:gd name="T28" fmla="*/ 5169 w 5858"/>
                <a:gd name="T29" fmla="*/ 3046 h 9152"/>
                <a:gd name="T30" fmla="*/ 5189 w 5858"/>
                <a:gd name="T31" fmla="*/ 2478 h 9152"/>
                <a:gd name="T32" fmla="*/ 5158 w 5858"/>
                <a:gd name="T33" fmla="*/ 1948 h 9152"/>
                <a:gd name="T34" fmla="*/ 5068 w 5858"/>
                <a:gd name="T35" fmla="*/ 1472 h 9152"/>
                <a:gd name="T36" fmla="*/ 4917 w 5858"/>
                <a:gd name="T37" fmla="*/ 1060 h 9152"/>
                <a:gd name="T38" fmla="*/ 4728 w 5858"/>
                <a:gd name="T39" fmla="*/ 769 h 9152"/>
                <a:gd name="T40" fmla="*/ 4597 w 5858"/>
                <a:gd name="T41" fmla="*/ 634 h 9152"/>
                <a:gd name="T42" fmla="*/ 4448 w 5858"/>
                <a:gd name="T43" fmla="*/ 524 h 9152"/>
                <a:gd name="T44" fmla="*/ 4278 w 5858"/>
                <a:gd name="T45" fmla="*/ 444 h 9152"/>
                <a:gd name="T46" fmla="*/ 4089 w 5858"/>
                <a:gd name="T47" fmla="*/ 392 h 9152"/>
                <a:gd name="T48" fmla="*/ 3880 w 5858"/>
                <a:gd name="T49" fmla="*/ 372 h 9152"/>
                <a:gd name="T50" fmla="*/ 3710 w 5858"/>
                <a:gd name="T51" fmla="*/ 379 h 9152"/>
                <a:gd name="T52" fmla="*/ 3553 w 5858"/>
                <a:gd name="T53" fmla="*/ 239 h 9152"/>
                <a:gd name="T54" fmla="*/ 3353 w 5858"/>
                <a:gd name="T55" fmla="*/ 124 h 9152"/>
                <a:gd name="T56" fmla="*/ 3137 w 5858"/>
                <a:gd name="T57" fmla="*/ 46 h 9152"/>
                <a:gd name="T58" fmla="*/ 2870 w 5858"/>
                <a:gd name="T59" fmla="*/ 3 h 9152"/>
                <a:gd name="T60" fmla="*/ 2552 w 5858"/>
                <a:gd name="T61" fmla="*/ 13 h 9152"/>
                <a:gd name="T62" fmla="*/ 2185 w 5858"/>
                <a:gd name="T63" fmla="*/ 100 h 9152"/>
                <a:gd name="T64" fmla="*/ 2010 w 5858"/>
                <a:gd name="T65" fmla="*/ 165 h 9152"/>
                <a:gd name="T66" fmla="*/ 1770 w 5858"/>
                <a:gd name="T67" fmla="*/ 277 h 9152"/>
                <a:gd name="T68" fmla="*/ 1548 w 5858"/>
                <a:gd name="T69" fmla="*/ 422 h 9152"/>
                <a:gd name="T70" fmla="*/ 1323 w 5858"/>
                <a:gd name="T71" fmla="*/ 640 h 9152"/>
                <a:gd name="T72" fmla="*/ 1112 w 5858"/>
                <a:gd name="T73" fmla="*/ 948 h 9152"/>
                <a:gd name="T74" fmla="*/ 936 w 5858"/>
                <a:gd name="T75" fmla="*/ 1364 h 9152"/>
                <a:gd name="T76" fmla="*/ 814 w 5858"/>
                <a:gd name="T77" fmla="*/ 1907 h 9152"/>
                <a:gd name="T78" fmla="*/ 765 w 5858"/>
                <a:gd name="T79" fmla="*/ 2596 h 9152"/>
                <a:gd name="T80" fmla="*/ 770 w 5858"/>
                <a:gd name="T81" fmla="*/ 2994 h 9152"/>
                <a:gd name="T82" fmla="*/ 734 w 5858"/>
                <a:gd name="T83" fmla="*/ 3660 h 9152"/>
                <a:gd name="T84" fmla="*/ 641 w 5858"/>
                <a:gd name="T85" fmla="*/ 4157 h 9152"/>
                <a:gd name="T86" fmla="*/ 511 w 5858"/>
                <a:gd name="T87" fmla="*/ 4510 h 9152"/>
                <a:gd name="T88" fmla="*/ 364 w 5858"/>
                <a:gd name="T89" fmla="*/ 4742 h 9152"/>
                <a:gd name="T90" fmla="*/ 220 w 5858"/>
                <a:gd name="T91" fmla="*/ 4879 h 9152"/>
                <a:gd name="T92" fmla="*/ 72 w 5858"/>
                <a:gd name="T93" fmla="*/ 4955 h 9152"/>
                <a:gd name="T94" fmla="*/ 0 w 5858"/>
                <a:gd name="T95" fmla="*/ 4969 h 9152"/>
                <a:gd name="T96" fmla="*/ 138 w 5858"/>
                <a:gd name="T97" fmla="*/ 5110 h 9152"/>
                <a:gd name="T98" fmla="*/ 337 w 5858"/>
                <a:gd name="T99" fmla="*/ 5246 h 9152"/>
                <a:gd name="T100" fmla="*/ 569 w 5858"/>
                <a:gd name="T101" fmla="*/ 5358 h 9152"/>
                <a:gd name="T102" fmla="*/ 871 w 5858"/>
                <a:gd name="T103" fmla="*/ 5460 h 9152"/>
                <a:gd name="T104" fmla="*/ 1253 w 5858"/>
                <a:gd name="T105" fmla="*/ 5535 h 9152"/>
                <a:gd name="T106" fmla="*/ 1722 w 5858"/>
                <a:gd name="T107" fmla="*/ 5570 h 9152"/>
                <a:gd name="T108" fmla="*/ 1853 w 5858"/>
                <a:gd name="T109" fmla="*/ 5973 h 9152"/>
                <a:gd name="T110" fmla="*/ 4030 w 5858"/>
                <a:gd name="T111" fmla="*/ 5979 h 9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58" h="9152">
                  <a:moveTo>
                    <a:pt x="4028" y="5950"/>
                  </a:moveTo>
                  <a:lnTo>
                    <a:pt x="4028" y="5557"/>
                  </a:lnTo>
                  <a:lnTo>
                    <a:pt x="4067" y="5558"/>
                  </a:lnTo>
                  <a:lnTo>
                    <a:pt x="4331" y="5548"/>
                  </a:lnTo>
                  <a:lnTo>
                    <a:pt x="4580" y="5522"/>
                  </a:lnTo>
                  <a:lnTo>
                    <a:pt x="4795" y="5488"/>
                  </a:lnTo>
                  <a:lnTo>
                    <a:pt x="4944" y="5456"/>
                  </a:lnTo>
                  <a:lnTo>
                    <a:pt x="5097" y="5414"/>
                  </a:lnTo>
                  <a:lnTo>
                    <a:pt x="5248" y="5365"/>
                  </a:lnTo>
                  <a:lnTo>
                    <a:pt x="5398" y="5303"/>
                  </a:lnTo>
                  <a:lnTo>
                    <a:pt x="5542" y="5231"/>
                  </a:lnTo>
                  <a:lnTo>
                    <a:pt x="5678" y="5146"/>
                  </a:lnTo>
                  <a:lnTo>
                    <a:pt x="5801" y="5048"/>
                  </a:lnTo>
                  <a:lnTo>
                    <a:pt x="5858" y="4994"/>
                  </a:lnTo>
                  <a:lnTo>
                    <a:pt x="5852" y="4992"/>
                  </a:lnTo>
                  <a:lnTo>
                    <a:pt x="5783" y="4964"/>
                  </a:lnTo>
                  <a:lnTo>
                    <a:pt x="5696" y="4913"/>
                  </a:lnTo>
                  <a:lnTo>
                    <a:pt x="5630" y="4864"/>
                  </a:lnTo>
                  <a:lnTo>
                    <a:pt x="5559" y="4802"/>
                  </a:lnTo>
                  <a:lnTo>
                    <a:pt x="5486" y="4724"/>
                  </a:lnTo>
                  <a:lnTo>
                    <a:pt x="5413" y="4628"/>
                  </a:lnTo>
                  <a:lnTo>
                    <a:pt x="5343" y="4513"/>
                  </a:lnTo>
                  <a:lnTo>
                    <a:pt x="5279" y="4377"/>
                  </a:lnTo>
                  <a:lnTo>
                    <a:pt x="5224" y="4221"/>
                  </a:lnTo>
                  <a:lnTo>
                    <a:pt x="5179" y="4038"/>
                  </a:lnTo>
                  <a:lnTo>
                    <a:pt x="5149" y="3832"/>
                  </a:lnTo>
                  <a:lnTo>
                    <a:pt x="5136" y="3597"/>
                  </a:lnTo>
                  <a:lnTo>
                    <a:pt x="5143" y="3335"/>
                  </a:lnTo>
                  <a:lnTo>
                    <a:pt x="5156" y="3191"/>
                  </a:lnTo>
                  <a:lnTo>
                    <a:pt x="5169" y="3046"/>
                  </a:lnTo>
                  <a:lnTo>
                    <a:pt x="5186" y="2759"/>
                  </a:lnTo>
                  <a:lnTo>
                    <a:pt x="5189" y="2478"/>
                  </a:lnTo>
                  <a:lnTo>
                    <a:pt x="5181" y="2209"/>
                  </a:lnTo>
                  <a:lnTo>
                    <a:pt x="5158" y="1948"/>
                  </a:lnTo>
                  <a:lnTo>
                    <a:pt x="5122" y="1702"/>
                  </a:lnTo>
                  <a:lnTo>
                    <a:pt x="5068" y="1472"/>
                  </a:lnTo>
                  <a:lnTo>
                    <a:pt x="5001" y="1257"/>
                  </a:lnTo>
                  <a:lnTo>
                    <a:pt x="4917" y="1060"/>
                  </a:lnTo>
                  <a:lnTo>
                    <a:pt x="4816" y="886"/>
                  </a:lnTo>
                  <a:lnTo>
                    <a:pt x="4728" y="769"/>
                  </a:lnTo>
                  <a:lnTo>
                    <a:pt x="4665" y="699"/>
                  </a:lnTo>
                  <a:lnTo>
                    <a:pt x="4597" y="634"/>
                  </a:lnTo>
                  <a:lnTo>
                    <a:pt x="4524" y="576"/>
                  </a:lnTo>
                  <a:lnTo>
                    <a:pt x="4448" y="524"/>
                  </a:lnTo>
                  <a:lnTo>
                    <a:pt x="4365" y="481"/>
                  </a:lnTo>
                  <a:lnTo>
                    <a:pt x="4278" y="444"/>
                  </a:lnTo>
                  <a:lnTo>
                    <a:pt x="4185" y="414"/>
                  </a:lnTo>
                  <a:lnTo>
                    <a:pt x="4089" y="392"/>
                  </a:lnTo>
                  <a:lnTo>
                    <a:pt x="3987" y="378"/>
                  </a:lnTo>
                  <a:lnTo>
                    <a:pt x="3880" y="372"/>
                  </a:lnTo>
                  <a:lnTo>
                    <a:pt x="3768" y="373"/>
                  </a:lnTo>
                  <a:lnTo>
                    <a:pt x="3710" y="379"/>
                  </a:lnTo>
                  <a:lnTo>
                    <a:pt x="3693" y="357"/>
                  </a:lnTo>
                  <a:lnTo>
                    <a:pt x="3553" y="239"/>
                  </a:lnTo>
                  <a:lnTo>
                    <a:pt x="3441" y="170"/>
                  </a:lnTo>
                  <a:lnTo>
                    <a:pt x="3353" y="124"/>
                  </a:lnTo>
                  <a:lnTo>
                    <a:pt x="3251" y="82"/>
                  </a:lnTo>
                  <a:lnTo>
                    <a:pt x="3137" y="46"/>
                  </a:lnTo>
                  <a:lnTo>
                    <a:pt x="3009" y="19"/>
                  </a:lnTo>
                  <a:lnTo>
                    <a:pt x="2870" y="3"/>
                  </a:lnTo>
                  <a:lnTo>
                    <a:pt x="2718" y="0"/>
                  </a:lnTo>
                  <a:lnTo>
                    <a:pt x="2552" y="13"/>
                  </a:lnTo>
                  <a:lnTo>
                    <a:pt x="2375" y="46"/>
                  </a:lnTo>
                  <a:lnTo>
                    <a:pt x="2185" y="100"/>
                  </a:lnTo>
                  <a:lnTo>
                    <a:pt x="2085" y="137"/>
                  </a:lnTo>
                  <a:lnTo>
                    <a:pt x="2010" y="165"/>
                  </a:lnTo>
                  <a:lnTo>
                    <a:pt x="1872" y="225"/>
                  </a:lnTo>
                  <a:lnTo>
                    <a:pt x="1770" y="277"/>
                  </a:lnTo>
                  <a:lnTo>
                    <a:pt x="1660" y="342"/>
                  </a:lnTo>
                  <a:lnTo>
                    <a:pt x="1548" y="422"/>
                  </a:lnTo>
                  <a:lnTo>
                    <a:pt x="1434" y="522"/>
                  </a:lnTo>
                  <a:lnTo>
                    <a:pt x="1323" y="640"/>
                  </a:lnTo>
                  <a:lnTo>
                    <a:pt x="1214" y="781"/>
                  </a:lnTo>
                  <a:lnTo>
                    <a:pt x="1112" y="948"/>
                  </a:lnTo>
                  <a:lnTo>
                    <a:pt x="1018" y="1141"/>
                  </a:lnTo>
                  <a:lnTo>
                    <a:pt x="936" y="1364"/>
                  </a:lnTo>
                  <a:lnTo>
                    <a:pt x="867" y="1619"/>
                  </a:lnTo>
                  <a:lnTo>
                    <a:pt x="814" y="1907"/>
                  </a:lnTo>
                  <a:lnTo>
                    <a:pt x="779" y="2232"/>
                  </a:lnTo>
                  <a:lnTo>
                    <a:pt x="765" y="2596"/>
                  </a:lnTo>
                  <a:lnTo>
                    <a:pt x="767" y="2795"/>
                  </a:lnTo>
                  <a:lnTo>
                    <a:pt x="770" y="2994"/>
                  </a:lnTo>
                  <a:lnTo>
                    <a:pt x="760" y="3349"/>
                  </a:lnTo>
                  <a:lnTo>
                    <a:pt x="734" y="3660"/>
                  </a:lnTo>
                  <a:lnTo>
                    <a:pt x="694" y="3928"/>
                  </a:lnTo>
                  <a:lnTo>
                    <a:pt x="641" y="4157"/>
                  </a:lnTo>
                  <a:lnTo>
                    <a:pt x="580" y="4350"/>
                  </a:lnTo>
                  <a:lnTo>
                    <a:pt x="511" y="4510"/>
                  </a:lnTo>
                  <a:lnTo>
                    <a:pt x="439" y="4638"/>
                  </a:lnTo>
                  <a:lnTo>
                    <a:pt x="364" y="4742"/>
                  </a:lnTo>
                  <a:lnTo>
                    <a:pt x="291" y="4820"/>
                  </a:lnTo>
                  <a:lnTo>
                    <a:pt x="220" y="4879"/>
                  </a:lnTo>
                  <a:lnTo>
                    <a:pt x="155" y="4919"/>
                  </a:lnTo>
                  <a:lnTo>
                    <a:pt x="72" y="4955"/>
                  </a:lnTo>
                  <a:lnTo>
                    <a:pt x="5" y="4969"/>
                  </a:lnTo>
                  <a:lnTo>
                    <a:pt x="0" y="4969"/>
                  </a:lnTo>
                  <a:lnTo>
                    <a:pt x="13" y="4988"/>
                  </a:lnTo>
                  <a:lnTo>
                    <a:pt x="138" y="5110"/>
                  </a:lnTo>
                  <a:lnTo>
                    <a:pt x="247" y="5190"/>
                  </a:lnTo>
                  <a:lnTo>
                    <a:pt x="337" y="5246"/>
                  </a:lnTo>
                  <a:lnTo>
                    <a:pt x="445" y="5303"/>
                  </a:lnTo>
                  <a:lnTo>
                    <a:pt x="569" y="5358"/>
                  </a:lnTo>
                  <a:lnTo>
                    <a:pt x="710" y="5411"/>
                  </a:lnTo>
                  <a:lnTo>
                    <a:pt x="871" y="5460"/>
                  </a:lnTo>
                  <a:lnTo>
                    <a:pt x="1053" y="5502"/>
                  </a:lnTo>
                  <a:lnTo>
                    <a:pt x="1253" y="5535"/>
                  </a:lnTo>
                  <a:lnTo>
                    <a:pt x="1476" y="5558"/>
                  </a:lnTo>
                  <a:lnTo>
                    <a:pt x="1722" y="5570"/>
                  </a:lnTo>
                  <a:lnTo>
                    <a:pt x="1853" y="5570"/>
                  </a:lnTo>
                  <a:lnTo>
                    <a:pt x="1853" y="5973"/>
                  </a:lnTo>
                  <a:lnTo>
                    <a:pt x="2944" y="9152"/>
                  </a:lnTo>
                  <a:lnTo>
                    <a:pt x="4030" y="5979"/>
                  </a:lnTo>
                  <a:lnTo>
                    <a:pt x="4028" y="59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769601F-B995-42BF-8F61-D78040A96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2400"/>
              <a:ext cx="2675" cy="1029"/>
            </a:xfrm>
            <a:custGeom>
              <a:avLst/>
              <a:gdLst>
                <a:gd name="T0" fmla="*/ 8023 w 8024"/>
                <a:gd name="T1" fmla="*/ 2914 h 3085"/>
                <a:gd name="T2" fmla="*/ 7804 w 8024"/>
                <a:gd name="T3" fmla="*/ 1705 h 3085"/>
                <a:gd name="T4" fmla="*/ 7788 w 8024"/>
                <a:gd name="T5" fmla="*/ 1631 h 3085"/>
                <a:gd name="T6" fmla="*/ 7745 w 8024"/>
                <a:gd name="T7" fmla="*/ 1490 h 3085"/>
                <a:gd name="T8" fmla="*/ 7686 w 8024"/>
                <a:gd name="T9" fmla="*/ 1356 h 3085"/>
                <a:gd name="T10" fmla="*/ 7612 w 8024"/>
                <a:gd name="T11" fmla="*/ 1231 h 3085"/>
                <a:gd name="T12" fmla="*/ 7524 w 8024"/>
                <a:gd name="T13" fmla="*/ 1114 h 3085"/>
                <a:gd name="T14" fmla="*/ 7424 w 8024"/>
                <a:gd name="T15" fmla="*/ 1009 h 3085"/>
                <a:gd name="T16" fmla="*/ 7311 w 8024"/>
                <a:gd name="T17" fmla="*/ 916 h 3085"/>
                <a:gd name="T18" fmla="*/ 7187 w 8024"/>
                <a:gd name="T19" fmla="*/ 835 h 3085"/>
                <a:gd name="T20" fmla="*/ 7121 w 8024"/>
                <a:gd name="T21" fmla="*/ 800 h 3085"/>
                <a:gd name="T22" fmla="*/ 5750 w 8024"/>
                <a:gd name="T23" fmla="*/ 125 h 3085"/>
                <a:gd name="T24" fmla="*/ 5633 w 8024"/>
                <a:gd name="T25" fmla="*/ 65 h 3085"/>
                <a:gd name="T26" fmla="*/ 5518 w 8024"/>
                <a:gd name="T27" fmla="*/ 0 h 3085"/>
                <a:gd name="T28" fmla="*/ 5950 w 8024"/>
                <a:gd name="T29" fmla="*/ 1274 h 3085"/>
                <a:gd name="T30" fmla="*/ 5345 w 8024"/>
                <a:gd name="T31" fmla="*/ 1228 h 3085"/>
                <a:gd name="T32" fmla="*/ 4013 w 8024"/>
                <a:gd name="T33" fmla="*/ 2868 h 3085"/>
                <a:gd name="T34" fmla="*/ 2679 w 8024"/>
                <a:gd name="T35" fmla="*/ 1228 h 3085"/>
                <a:gd name="T36" fmla="*/ 2074 w 8024"/>
                <a:gd name="T37" fmla="*/ 1274 h 3085"/>
                <a:gd name="T38" fmla="*/ 2516 w 8024"/>
                <a:gd name="T39" fmla="*/ 0 h 3085"/>
                <a:gd name="T40" fmla="*/ 2241 w 8024"/>
                <a:gd name="T41" fmla="*/ 140 h 3085"/>
                <a:gd name="T42" fmla="*/ 903 w 8024"/>
                <a:gd name="T43" fmla="*/ 800 h 3085"/>
                <a:gd name="T44" fmla="*/ 837 w 8024"/>
                <a:gd name="T45" fmla="*/ 835 h 3085"/>
                <a:gd name="T46" fmla="*/ 713 w 8024"/>
                <a:gd name="T47" fmla="*/ 916 h 3085"/>
                <a:gd name="T48" fmla="*/ 601 w 8024"/>
                <a:gd name="T49" fmla="*/ 1009 h 3085"/>
                <a:gd name="T50" fmla="*/ 500 w 8024"/>
                <a:gd name="T51" fmla="*/ 1114 h 3085"/>
                <a:gd name="T52" fmla="*/ 412 w 8024"/>
                <a:gd name="T53" fmla="*/ 1231 h 3085"/>
                <a:gd name="T54" fmla="*/ 338 w 8024"/>
                <a:gd name="T55" fmla="*/ 1356 h 3085"/>
                <a:gd name="T56" fmla="*/ 279 w 8024"/>
                <a:gd name="T57" fmla="*/ 1490 h 3085"/>
                <a:gd name="T58" fmla="*/ 236 w 8024"/>
                <a:gd name="T59" fmla="*/ 1631 h 3085"/>
                <a:gd name="T60" fmla="*/ 222 w 8024"/>
                <a:gd name="T61" fmla="*/ 1705 h 3085"/>
                <a:gd name="T62" fmla="*/ 1 w 8024"/>
                <a:gd name="T63" fmla="*/ 2914 h 3085"/>
                <a:gd name="T64" fmla="*/ 0 w 8024"/>
                <a:gd name="T65" fmla="*/ 2930 h 3085"/>
                <a:gd name="T66" fmla="*/ 1 w 8024"/>
                <a:gd name="T67" fmla="*/ 2963 h 3085"/>
                <a:gd name="T68" fmla="*/ 16 w 8024"/>
                <a:gd name="T69" fmla="*/ 3008 h 3085"/>
                <a:gd name="T70" fmla="*/ 55 w 8024"/>
                <a:gd name="T71" fmla="*/ 3055 h 3085"/>
                <a:gd name="T72" fmla="*/ 97 w 8024"/>
                <a:gd name="T73" fmla="*/ 3077 h 3085"/>
                <a:gd name="T74" fmla="*/ 128 w 8024"/>
                <a:gd name="T75" fmla="*/ 3084 h 3085"/>
                <a:gd name="T76" fmla="*/ 144 w 8024"/>
                <a:gd name="T77" fmla="*/ 3085 h 3085"/>
                <a:gd name="T78" fmla="*/ 7876 w 8024"/>
                <a:gd name="T79" fmla="*/ 3085 h 3085"/>
                <a:gd name="T80" fmla="*/ 7893 w 8024"/>
                <a:gd name="T81" fmla="*/ 3084 h 3085"/>
                <a:gd name="T82" fmla="*/ 7926 w 8024"/>
                <a:gd name="T83" fmla="*/ 3077 h 3085"/>
                <a:gd name="T84" fmla="*/ 7968 w 8024"/>
                <a:gd name="T85" fmla="*/ 3055 h 3085"/>
                <a:gd name="T86" fmla="*/ 8008 w 8024"/>
                <a:gd name="T87" fmla="*/ 3008 h 3085"/>
                <a:gd name="T88" fmla="*/ 8023 w 8024"/>
                <a:gd name="T89" fmla="*/ 2963 h 3085"/>
                <a:gd name="T90" fmla="*/ 8024 w 8024"/>
                <a:gd name="T91" fmla="*/ 2930 h 3085"/>
                <a:gd name="T92" fmla="*/ 8023 w 8024"/>
                <a:gd name="T93" fmla="*/ 2914 h 3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024" h="3085">
                  <a:moveTo>
                    <a:pt x="8023" y="2914"/>
                  </a:moveTo>
                  <a:lnTo>
                    <a:pt x="7804" y="1705"/>
                  </a:lnTo>
                  <a:lnTo>
                    <a:pt x="7788" y="1631"/>
                  </a:lnTo>
                  <a:lnTo>
                    <a:pt x="7745" y="1490"/>
                  </a:lnTo>
                  <a:lnTo>
                    <a:pt x="7686" y="1356"/>
                  </a:lnTo>
                  <a:lnTo>
                    <a:pt x="7612" y="1231"/>
                  </a:lnTo>
                  <a:lnTo>
                    <a:pt x="7524" y="1114"/>
                  </a:lnTo>
                  <a:lnTo>
                    <a:pt x="7424" y="1009"/>
                  </a:lnTo>
                  <a:lnTo>
                    <a:pt x="7311" y="916"/>
                  </a:lnTo>
                  <a:lnTo>
                    <a:pt x="7187" y="835"/>
                  </a:lnTo>
                  <a:lnTo>
                    <a:pt x="7121" y="800"/>
                  </a:lnTo>
                  <a:lnTo>
                    <a:pt x="5750" y="125"/>
                  </a:lnTo>
                  <a:lnTo>
                    <a:pt x="5633" y="65"/>
                  </a:lnTo>
                  <a:lnTo>
                    <a:pt x="5518" y="0"/>
                  </a:lnTo>
                  <a:lnTo>
                    <a:pt x="5950" y="1274"/>
                  </a:lnTo>
                  <a:lnTo>
                    <a:pt x="5345" y="1228"/>
                  </a:lnTo>
                  <a:lnTo>
                    <a:pt x="4013" y="2868"/>
                  </a:lnTo>
                  <a:lnTo>
                    <a:pt x="2679" y="1228"/>
                  </a:lnTo>
                  <a:lnTo>
                    <a:pt x="2074" y="1274"/>
                  </a:lnTo>
                  <a:lnTo>
                    <a:pt x="2516" y="0"/>
                  </a:lnTo>
                  <a:lnTo>
                    <a:pt x="2241" y="140"/>
                  </a:lnTo>
                  <a:lnTo>
                    <a:pt x="903" y="800"/>
                  </a:lnTo>
                  <a:lnTo>
                    <a:pt x="837" y="835"/>
                  </a:lnTo>
                  <a:lnTo>
                    <a:pt x="713" y="916"/>
                  </a:lnTo>
                  <a:lnTo>
                    <a:pt x="601" y="1009"/>
                  </a:lnTo>
                  <a:lnTo>
                    <a:pt x="500" y="1114"/>
                  </a:lnTo>
                  <a:lnTo>
                    <a:pt x="412" y="1231"/>
                  </a:lnTo>
                  <a:lnTo>
                    <a:pt x="338" y="1356"/>
                  </a:lnTo>
                  <a:lnTo>
                    <a:pt x="279" y="1490"/>
                  </a:lnTo>
                  <a:lnTo>
                    <a:pt x="236" y="1631"/>
                  </a:lnTo>
                  <a:lnTo>
                    <a:pt x="222" y="1705"/>
                  </a:lnTo>
                  <a:lnTo>
                    <a:pt x="1" y="2914"/>
                  </a:lnTo>
                  <a:lnTo>
                    <a:pt x="0" y="2930"/>
                  </a:lnTo>
                  <a:lnTo>
                    <a:pt x="1" y="2963"/>
                  </a:lnTo>
                  <a:lnTo>
                    <a:pt x="16" y="3008"/>
                  </a:lnTo>
                  <a:lnTo>
                    <a:pt x="55" y="3055"/>
                  </a:lnTo>
                  <a:lnTo>
                    <a:pt x="97" y="3077"/>
                  </a:lnTo>
                  <a:lnTo>
                    <a:pt x="128" y="3084"/>
                  </a:lnTo>
                  <a:lnTo>
                    <a:pt x="144" y="3085"/>
                  </a:lnTo>
                  <a:lnTo>
                    <a:pt x="7876" y="3085"/>
                  </a:lnTo>
                  <a:lnTo>
                    <a:pt x="7893" y="3084"/>
                  </a:lnTo>
                  <a:lnTo>
                    <a:pt x="7926" y="3077"/>
                  </a:lnTo>
                  <a:lnTo>
                    <a:pt x="7968" y="3055"/>
                  </a:lnTo>
                  <a:lnTo>
                    <a:pt x="8008" y="3008"/>
                  </a:lnTo>
                  <a:lnTo>
                    <a:pt x="8023" y="2963"/>
                  </a:lnTo>
                  <a:lnTo>
                    <a:pt x="8024" y="2930"/>
                  </a:lnTo>
                  <a:lnTo>
                    <a:pt x="8023" y="29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6" name="모서리가 둥근 직사각형 61">
            <a:extLst>
              <a:ext uri="{FF2B5EF4-FFF2-40B4-BE49-F238E27FC236}">
                <a16:creationId xmlns:a16="http://schemas.microsoft.com/office/drawing/2014/main" id="{3752069D-6511-4E54-8F9B-B3C440681BE4}"/>
              </a:ext>
            </a:extLst>
          </p:cNvPr>
          <p:cNvSpPr/>
          <p:nvPr/>
        </p:nvSpPr>
        <p:spPr>
          <a:xfrm>
            <a:off x="7470500" y="218554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모서리가 둥근 직사각형 105">
            <a:extLst>
              <a:ext uri="{FF2B5EF4-FFF2-40B4-BE49-F238E27FC236}">
                <a16:creationId xmlns:a16="http://schemas.microsoft.com/office/drawing/2014/main" id="{3C0E9A1D-F41E-4F1A-9042-95CB136BEFBA}"/>
              </a:ext>
            </a:extLst>
          </p:cNvPr>
          <p:cNvSpPr/>
          <p:nvPr/>
        </p:nvSpPr>
        <p:spPr>
          <a:xfrm>
            <a:off x="7813400" y="218554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모서리가 둥근 직사각형 106">
            <a:extLst>
              <a:ext uri="{FF2B5EF4-FFF2-40B4-BE49-F238E27FC236}">
                <a16:creationId xmlns:a16="http://schemas.microsoft.com/office/drawing/2014/main" id="{6B512D31-ADF3-4B9F-9DDD-94B5A43A34C9}"/>
              </a:ext>
            </a:extLst>
          </p:cNvPr>
          <p:cNvSpPr/>
          <p:nvPr/>
        </p:nvSpPr>
        <p:spPr>
          <a:xfrm>
            <a:off x="8156300" y="218554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모서리가 둥근 직사각형 107">
            <a:extLst>
              <a:ext uri="{FF2B5EF4-FFF2-40B4-BE49-F238E27FC236}">
                <a16:creationId xmlns:a16="http://schemas.microsoft.com/office/drawing/2014/main" id="{E4CB77AC-07DB-4B2E-BDAF-17D1B4CB21BC}"/>
              </a:ext>
            </a:extLst>
          </p:cNvPr>
          <p:cNvSpPr/>
          <p:nvPr/>
        </p:nvSpPr>
        <p:spPr>
          <a:xfrm>
            <a:off x="8499200" y="218554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모서리가 둥근 직사각형 108">
            <a:extLst>
              <a:ext uri="{FF2B5EF4-FFF2-40B4-BE49-F238E27FC236}">
                <a16:creationId xmlns:a16="http://schemas.microsoft.com/office/drawing/2014/main" id="{5682220A-82B1-44EE-9519-6D5D2A0FC22E}"/>
              </a:ext>
            </a:extLst>
          </p:cNvPr>
          <p:cNvSpPr/>
          <p:nvPr/>
        </p:nvSpPr>
        <p:spPr>
          <a:xfrm>
            <a:off x="8842100" y="218554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모서리가 둥근 직사각형 109">
            <a:extLst>
              <a:ext uri="{FF2B5EF4-FFF2-40B4-BE49-F238E27FC236}">
                <a16:creationId xmlns:a16="http://schemas.microsoft.com/office/drawing/2014/main" id="{E249482D-0056-4D2D-B63F-55AE1C280900}"/>
              </a:ext>
            </a:extLst>
          </p:cNvPr>
          <p:cNvSpPr/>
          <p:nvPr/>
        </p:nvSpPr>
        <p:spPr>
          <a:xfrm>
            <a:off x="9185000" y="218554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모서리가 둥근 직사각형 110">
            <a:extLst>
              <a:ext uri="{FF2B5EF4-FFF2-40B4-BE49-F238E27FC236}">
                <a16:creationId xmlns:a16="http://schemas.microsoft.com/office/drawing/2014/main" id="{33904E45-2A6F-4146-B919-DD7B4DC02471}"/>
              </a:ext>
            </a:extLst>
          </p:cNvPr>
          <p:cNvSpPr/>
          <p:nvPr/>
        </p:nvSpPr>
        <p:spPr>
          <a:xfrm>
            <a:off x="9527900" y="218554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모서리가 둥근 직사각형 111">
            <a:extLst>
              <a:ext uri="{FF2B5EF4-FFF2-40B4-BE49-F238E27FC236}">
                <a16:creationId xmlns:a16="http://schemas.microsoft.com/office/drawing/2014/main" id="{C910F360-EAE0-4128-972D-240B6E243E95}"/>
              </a:ext>
            </a:extLst>
          </p:cNvPr>
          <p:cNvSpPr/>
          <p:nvPr/>
        </p:nvSpPr>
        <p:spPr>
          <a:xfrm>
            <a:off x="9870800" y="2185544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모서리가 둥근 직사각형 112">
            <a:extLst>
              <a:ext uri="{FF2B5EF4-FFF2-40B4-BE49-F238E27FC236}">
                <a16:creationId xmlns:a16="http://schemas.microsoft.com/office/drawing/2014/main" id="{C7994F98-1CAA-433A-A625-D61C4501B316}"/>
              </a:ext>
            </a:extLst>
          </p:cNvPr>
          <p:cNvSpPr/>
          <p:nvPr/>
        </p:nvSpPr>
        <p:spPr>
          <a:xfrm>
            <a:off x="10213700" y="2185544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113">
            <a:extLst>
              <a:ext uri="{FF2B5EF4-FFF2-40B4-BE49-F238E27FC236}">
                <a16:creationId xmlns:a16="http://schemas.microsoft.com/office/drawing/2014/main" id="{514A7EB4-BC09-471D-AB9B-D380A582A2AC}"/>
              </a:ext>
            </a:extLst>
          </p:cNvPr>
          <p:cNvSpPr/>
          <p:nvPr/>
        </p:nvSpPr>
        <p:spPr>
          <a:xfrm>
            <a:off x="10556600" y="2185544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모서리가 둥근 직사각형 114">
            <a:extLst>
              <a:ext uri="{FF2B5EF4-FFF2-40B4-BE49-F238E27FC236}">
                <a16:creationId xmlns:a16="http://schemas.microsoft.com/office/drawing/2014/main" id="{B7B798B0-FE8A-4C48-B854-E99B662FC931}"/>
              </a:ext>
            </a:extLst>
          </p:cNvPr>
          <p:cNvSpPr/>
          <p:nvPr/>
        </p:nvSpPr>
        <p:spPr>
          <a:xfrm>
            <a:off x="7470500" y="256459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모서리가 둥근 직사각형 115">
            <a:extLst>
              <a:ext uri="{FF2B5EF4-FFF2-40B4-BE49-F238E27FC236}">
                <a16:creationId xmlns:a16="http://schemas.microsoft.com/office/drawing/2014/main" id="{86C8AD95-AD48-48A9-B762-FE79209F4EFF}"/>
              </a:ext>
            </a:extLst>
          </p:cNvPr>
          <p:cNvSpPr/>
          <p:nvPr/>
        </p:nvSpPr>
        <p:spPr>
          <a:xfrm>
            <a:off x="7813400" y="256459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모서리가 둥근 직사각형 116">
            <a:extLst>
              <a:ext uri="{FF2B5EF4-FFF2-40B4-BE49-F238E27FC236}">
                <a16:creationId xmlns:a16="http://schemas.microsoft.com/office/drawing/2014/main" id="{F0C4C338-7531-421C-8FEE-A617F2AB6A4D}"/>
              </a:ext>
            </a:extLst>
          </p:cNvPr>
          <p:cNvSpPr/>
          <p:nvPr/>
        </p:nvSpPr>
        <p:spPr>
          <a:xfrm>
            <a:off x="8156300" y="256459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모서리가 둥근 직사각형 117">
            <a:extLst>
              <a:ext uri="{FF2B5EF4-FFF2-40B4-BE49-F238E27FC236}">
                <a16:creationId xmlns:a16="http://schemas.microsoft.com/office/drawing/2014/main" id="{71E2C204-3382-4B77-B21F-1A28A6EE9FB4}"/>
              </a:ext>
            </a:extLst>
          </p:cNvPr>
          <p:cNvSpPr/>
          <p:nvPr/>
        </p:nvSpPr>
        <p:spPr>
          <a:xfrm>
            <a:off x="8499200" y="256459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118">
            <a:extLst>
              <a:ext uri="{FF2B5EF4-FFF2-40B4-BE49-F238E27FC236}">
                <a16:creationId xmlns:a16="http://schemas.microsoft.com/office/drawing/2014/main" id="{6658D1C4-77EE-4CF1-B026-29C6AC7E16D3}"/>
              </a:ext>
            </a:extLst>
          </p:cNvPr>
          <p:cNvSpPr/>
          <p:nvPr/>
        </p:nvSpPr>
        <p:spPr>
          <a:xfrm>
            <a:off x="8842100" y="256459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모서리가 둥근 직사각형 119">
            <a:extLst>
              <a:ext uri="{FF2B5EF4-FFF2-40B4-BE49-F238E27FC236}">
                <a16:creationId xmlns:a16="http://schemas.microsoft.com/office/drawing/2014/main" id="{33087E70-40E9-4647-95F8-05BD920F9C34}"/>
              </a:ext>
            </a:extLst>
          </p:cNvPr>
          <p:cNvSpPr/>
          <p:nvPr/>
        </p:nvSpPr>
        <p:spPr>
          <a:xfrm>
            <a:off x="9185000" y="256459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모서리가 둥근 직사각형 120">
            <a:extLst>
              <a:ext uri="{FF2B5EF4-FFF2-40B4-BE49-F238E27FC236}">
                <a16:creationId xmlns:a16="http://schemas.microsoft.com/office/drawing/2014/main" id="{2137CC25-C0B7-49A2-AEA7-7BBC684523C7}"/>
              </a:ext>
            </a:extLst>
          </p:cNvPr>
          <p:cNvSpPr/>
          <p:nvPr/>
        </p:nvSpPr>
        <p:spPr>
          <a:xfrm>
            <a:off x="9527900" y="256459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모서리가 둥근 직사각형 121">
            <a:extLst>
              <a:ext uri="{FF2B5EF4-FFF2-40B4-BE49-F238E27FC236}">
                <a16:creationId xmlns:a16="http://schemas.microsoft.com/office/drawing/2014/main" id="{F748E51F-CF5B-4656-B95B-2D5EA1D13963}"/>
              </a:ext>
            </a:extLst>
          </p:cNvPr>
          <p:cNvSpPr/>
          <p:nvPr/>
        </p:nvSpPr>
        <p:spPr>
          <a:xfrm>
            <a:off x="9870800" y="256459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122">
            <a:extLst>
              <a:ext uri="{FF2B5EF4-FFF2-40B4-BE49-F238E27FC236}">
                <a16:creationId xmlns:a16="http://schemas.microsoft.com/office/drawing/2014/main" id="{CF54E0AA-D40A-4FE5-AB3D-CDBEE09614B7}"/>
              </a:ext>
            </a:extLst>
          </p:cNvPr>
          <p:cNvSpPr/>
          <p:nvPr/>
        </p:nvSpPr>
        <p:spPr>
          <a:xfrm>
            <a:off x="10213700" y="2564594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모서리가 둥근 직사각형 123">
            <a:extLst>
              <a:ext uri="{FF2B5EF4-FFF2-40B4-BE49-F238E27FC236}">
                <a16:creationId xmlns:a16="http://schemas.microsoft.com/office/drawing/2014/main" id="{BCB38F26-4EC6-4B36-999A-199A1C32D805}"/>
              </a:ext>
            </a:extLst>
          </p:cNvPr>
          <p:cNvSpPr/>
          <p:nvPr/>
        </p:nvSpPr>
        <p:spPr>
          <a:xfrm>
            <a:off x="10556600" y="2564594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B80D94-8064-413B-81CE-DB1EF3A18EE4}"/>
              </a:ext>
            </a:extLst>
          </p:cNvPr>
          <p:cNvSpPr/>
          <p:nvPr/>
        </p:nvSpPr>
        <p:spPr>
          <a:xfrm>
            <a:off x="10899500" y="1966807"/>
            <a:ext cx="550151" cy="885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70%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90%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7" name="Group 4">
            <a:extLst>
              <a:ext uri="{FF2B5EF4-FFF2-40B4-BE49-F238E27FC236}">
                <a16:creationId xmlns:a16="http://schemas.microsoft.com/office/drawing/2014/main" id="{6E172A49-7018-4597-ABA0-6848A6E7FEB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8021" y="4484139"/>
            <a:ext cx="191548" cy="227022"/>
            <a:chOff x="1227" y="337"/>
            <a:chExt cx="2608" cy="3091"/>
          </a:xfrm>
          <a:solidFill>
            <a:schemeClr val="bg1"/>
          </a:solidFill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B35B0C91-F941-4E1B-A9F1-17A197627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" y="337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F7CD9DC9-C353-4660-AFED-BD6EF8F2B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" y="2094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Group 9">
            <a:extLst>
              <a:ext uri="{FF2B5EF4-FFF2-40B4-BE49-F238E27FC236}">
                <a16:creationId xmlns:a16="http://schemas.microsoft.com/office/drawing/2014/main" id="{E461A050-FE4D-4E25-869D-7DA2A4E680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20105" y="4950760"/>
            <a:ext cx="177796" cy="207573"/>
            <a:chOff x="4789" y="306"/>
            <a:chExt cx="2675" cy="3123"/>
          </a:xfrm>
          <a:solidFill>
            <a:schemeClr val="bg1"/>
          </a:solidFill>
        </p:grpSpPr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65595D16-D323-4675-ACF6-808D87B07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306"/>
              <a:ext cx="1953" cy="3050"/>
            </a:xfrm>
            <a:custGeom>
              <a:avLst/>
              <a:gdLst>
                <a:gd name="T0" fmla="*/ 4028 w 5858"/>
                <a:gd name="T1" fmla="*/ 5557 h 9152"/>
                <a:gd name="T2" fmla="*/ 4331 w 5858"/>
                <a:gd name="T3" fmla="*/ 5548 h 9152"/>
                <a:gd name="T4" fmla="*/ 4795 w 5858"/>
                <a:gd name="T5" fmla="*/ 5488 h 9152"/>
                <a:gd name="T6" fmla="*/ 5097 w 5858"/>
                <a:gd name="T7" fmla="*/ 5414 h 9152"/>
                <a:gd name="T8" fmla="*/ 5398 w 5858"/>
                <a:gd name="T9" fmla="*/ 5303 h 9152"/>
                <a:gd name="T10" fmla="*/ 5678 w 5858"/>
                <a:gd name="T11" fmla="*/ 5146 h 9152"/>
                <a:gd name="T12" fmla="*/ 5858 w 5858"/>
                <a:gd name="T13" fmla="*/ 4994 h 9152"/>
                <a:gd name="T14" fmla="*/ 5783 w 5858"/>
                <a:gd name="T15" fmla="*/ 4964 h 9152"/>
                <a:gd name="T16" fmla="*/ 5630 w 5858"/>
                <a:gd name="T17" fmla="*/ 4864 h 9152"/>
                <a:gd name="T18" fmla="*/ 5486 w 5858"/>
                <a:gd name="T19" fmla="*/ 4724 h 9152"/>
                <a:gd name="T20" fmla="*/ 5343 w 5858"/>
                <a:gd name="T21" fmla="*/ 4513 h 9152"/>
                <a:gd name="T22" fmla="*/ 5224 w 5858"/>
                <a:gd name="T23" fmla="*/ 4221 h 9152"/>
                <a:gd name="T24" fmla="*/ 5149 w 5858"/>
                <a:gd name="T25" fmla="*/ 3832 h 9152"/>
                <a:gd name="T26" fmla="*/ 5143 w 5858"/>
                <a:gd name="T27" fmla="*/ 3335 h 9152"/>
                <a:gd name="T28" fmla="*/ 5169 w 5858"/>
                <a:gd name="T29" fmla="*/ 3046 h 9152"/>
                <a:gd name="T30" fmla="*/ 5189 w 5858"/>
                <a:gd name="T31" fmla="*/ 2478 h 9152"/>
                <a:gd name="T32" fmla="*/ 5158 w 5858"/>
                <a:gd name="T33" fmla="*/ 1948 h 9152"/>
                <a:gd name="T34" fmla="*/ 5068 w 5858"/>
                <a:gd name="T35" fmla="*/ 1472 h 9152"/>
                <a:gd name="T36" fmla="*/ 4917 w 5858"/>
                <a:gd name="T37" fmla="*/ 1060 h 9152"/>
                <a:gd name="T38" fmla="*/ 4728 w 5858"/>
                <a:gd name="T39" fmla="*/ 769 h 9152"/>
                <a:gd name="T40" fmla="*/ 4597 w 5858"/>
                <a:gd name="T41" fmla="*/ 634 h 9152"/>
                <a:gd name="T42" fmla="*/ 4448 w 5858"/>
                <a:gd name="T43" fmla="*/ 524 h 9152"/>
                <a:gd name="T44" fmla="*/ 4278 w 5858"/>
                <a:gd name="T45" fmla="*/ 444 h 9152"/>
                <a:gd name="T46" fmla="*/ 4089 w 5858"/>
                <a:gd name="T47" fmla="*/ 392 h 9152"/>
                <a:gd name="T48" fmla="*/ 3880 w 5858"/>
                <a:gd name="T49" fmla="*/ 372 h 9152"/>
                <a:gd name="T50" fmla="*/ 3710 w 5858"/>
                <a:gd name="T51" fmla="*/ 379 h 9152"/>
                <a:gd name="T52" fmla="*/ 3553 w 5858"/>
                <a:gd name="T53" fmla="*/ 239 h 9152"/>
                <a:gd name="T54" fmla="*/ 3353 w 5858"/>
                <a:gd name="T55" fmla="*/ 124 h 9152"/>
                <a:gd name="T56" fmla="*/ 3137 w 5858"/>
                <a:gd name="T57" fmla="*/ 46 h 9152"/>
                <a:gd name="T58" fmla="*/ 2870 w 5858"/>
                <a:gd name="T59" fmla="*/ 3 h 9152"/>
                <a:gd name="T60" fmla="*/ 2552 w 5858"/>
                <a:gd name="T61" fmla="*/ 13 h 9152"/>
                <a:gd name="T62" fmla="*/ 2185 w 5858"/>
                <a:gd name="T63" fmla="*/ 100 h 9152"/>
                <a:gd name="T64" fmla="*/ 2010 w 5858"/>
                <a:gd name="T65" fmla="*/ 165 h 9152"/>
                <a:gd name="T66" fmla="*/ 1770 w 5858"/>
                <a:gd name="T67" fmla="*/ 277 h 9152"/>
                <a:gd name="T68" fmla="*/ 1548 w 5858"/>
                <a:gd name="T69" fmla="*/ 422 h 9152"/>
                <a:gd name="T70" fmla="*/ 1323 w 5858"/>
                <a:gd name="T71" fmla="*/ 640 h 9152"/>
                <a:gd name="T72" fmla="*/ 1112 w 5858"/>
                <a:gd name="T73" fmla="*/ 948 h 9152"/>
                <a:gd name="T74" fmla="*/ 936 w 5858"/>
                <a:gd name="T75" fmla="*/ 1364 h 9152"/>
                <a:gd name="T76" fmla="*/ 814 w 5858"/>
                <a:gd name="T77" fmla="*/ 1907 h 9152"/>
                <a:gd name="T78" fmla="*/ 765 w 5858"/>
                <a:gd name="T79" fmla="*/ 2596 h 9152"/>
                <a:gd name="T80" fmla="*/ 770 w 5858"/>
                <a:gd name="T81" fmla="*/ 2994 h 9152"/>
                <a:gd name="T82" fmla="*/ 734 w 5858"/>
                <a:gd name="T83" fmla="*/ 3660 h 9152"/>
                <a:gd name="T84" fmla="*/ 641 w 5858"/>
                <a:gd name="T85" fmla="*/ 4157 h 9152"/>
                <a:gd name="T86" fmla="*/ 511 w 5858"/>
                <a:gd name="T87" fmla="*/ 4510 h 9152"/>
                <a:gd name="T88" fmla="*/ 364 w 5858"/>
                <a:gd name="T89" fmla="*/ 4742 h 9152"/>
                <a:gd name="T90" fmla="*/ 220 w 5858"/>
                <a:gd name="T91" fmla="*/ 4879 h 9152"/>
                <a:gd name="T92" fmla="*/ 72 w 5858"/>
                <a:gd name="T93" fmla="*/ 4955 h 9152"/>
                <a:gd name="T94" fmla="*/ 0 w 5858"/>
                <a:gd name="T95" fmla="*/ 4969 h 9152"/>
                <a:gd name="T96" fmla="*/ 138 w 5858"/>
                <a:gd name="T97" fmla="*/ 5110 h 9152"/>
                <a:gd name="T98" fmla="*/ 337 w 5858"/>
                <a:gd name="T99" fmla="*/ 5246 h 9152"/>
                <a:gd name="T100" fmla="*/ 569 w 5858"/>
                <a:gd name="T101" fmla="*/ 5358 h 9152"/>
                <a:gd name="T102" fmla="*/ 871 w 5858"/>
                <a:gd name="T103" fmla="*/ 5460 h 9152"/>
                <a:gd name="T104" fmla="*/ 1253 w 5858"/>
                <a:gd name="T105" fmla="*/ 5535 h 9152"/>
                <a:gd name="T106" fmla="*/ 1722 w 5858"/>
                <a:gd name="T107" fmla="*/ 5570 h 9152"/>
                <a:gd name="T108" fmla="*/ 1853 w 5858"/>
                <a:gd name="T109" fmla="*/ 5973 h 9152"/>
                <a:gd name="T110" fmla="*/ 4030 w 5858"/>
                <a:gd name="T111" fmla="*/ 5979 h 9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58" h="9152">
                  <a:moveTo>
                    <a:pt x="4028" y="5950"/>
                  </a:moveTo>
                  <a:lnTo>
                    <a:pt x="4028" y="5557"/>
                  </a:lnTo>
                  <a:lnTo>
                    <a:pt x="4067" y="5558"/>
                  </a:lnTo>
                  <a:lnTo>
                    <a:pt x="4331" y="5548"/>
                  </a:lnTo>
                  <a:lnTo>
                    <a:pt x="4580" y="5522"/>
                  </a:lnTo>
                  <a:lnTo>
                    <a:pt x="4795" y="5488"/>
                  </a:lnTo>
                  <a:lnTo>
                    <a:pt x="4944" y="5456"/>
                  </a:lnTo>
                  <a:lnTo>
                    <a:pt x="5097" y="5414"/>
                  </a:lnTo>
                  <a:lnTo>
                    <a:pt x="5248" y="5365"/>
                  </a:lnTo>
                  <a:lnTo>
                    <a:pt x="5398" y="5303"/>
                  </a:lnTo>
                  <a:lnTo>
                    <a:pt x="5542" y="5231"/>
                  </a:lnTo>
                  <a:lnTo>
                    <a:pt x="5678" y="5146"/>
                  </a:lnTo>
                  <a:lnTo>
                    <a:pt x="5801" y="5048"/>
                  </a:lnTo>
                  <a:lnTo>
                    <a:pt x="5858" y="4994"/>
                  </a:lnTo>
                  <a:lnTo>
                    <a:pt x="5852" y="4992"/>
                  </a:lnTo>
                  <a:lnTo>
                    <a:pt x="5783" y="4964"/>
                  </a:lnTo>
                  <a:lnTo>
                    <a:pt x="5696" y="4913"/>
                  </a:lnTo>
                  <a:lnTo>
                    <a:pt x="5630" y="4864"/>
                  </a:lnTo>
                  <a:lnTo>
                    <a:pt x="5559" y="4802"/>
                  </a:lnTo>
                  <a:lnTo>
                    <a:pt x="5486" y="4724"/>
                  </a:lnTo>
                  <a:lnTo>
                    <a:pt x="5413" y="4628"/>
                  </a:lnTo>
                  <a:lnTo>
                    <a:pt x="5343" y="4513"/>
                  </a:lnTo>
                  <a:lnTo>
                    <a:pt x="5279" y="4377"/>
                  </a:lnTo>
                  <a:lnTo>
                    <a:pt x="5224" y="4221"/>
                  </a:lnTo>
                  <a:lnTo>
                    <a:pt x="5179" y="4038"/>
                  </a:lnTo>
                  <a:lnTo>
                    <a:pt x="5149" y="3832"/>
                  </a:lnTo>
                  <a:lnTo>
                    <a:pt x="5136" y="3597"/>
                  </a:lnTo>
                  <a:lnTo>
                    <a:pt x="5143" y="3335"/>
                  </a:lnTo>
                  <a:lnTo>
                    <a:pt x="5156" y="3191"/>
                  </a:lnTo>
                  <a:lnTo>
                    <a:pt x="5169" y="3046"/>
                  </a:lnTo>
                  <a:lnTo>
                    <a:pt x="5186" y="2759"/>
                  </a:lnTo>
                  <a:lnTo>
                    <a:pt x="5189" y="2478"/>
                  </a:lnTo>
                  <a:lnTo>
                    <a:pt x="5181" y="2209"/>
                  </a:lnTo>
                  <a:lnTo>
                    <a:pt x="5158" y="1948"/>
                  </a:lnTo>
                  <a:lnTo>
                    <a:pt x="5122" y="1702"/>
                  </a:lnTo>
                  <a:lnTo>
                    <a:pt x="5068" y="1472"/>
                  </a:lnTo>
                  <a:lnTo>
                    <a:pt x="5001" y="1257"/>
                  </a:lnTo>
                  <a:lnTo>
                    <a:pt x="4917" y="1060"/>
                  </a:lnTo>
                  <a:lnTo>
                    <a:pt x="4816" y="886"/>
                  </a:lnTo>
                  <a:lnTo>
                    <a:pt x="4728" y="769"/>
                  </a:lnTo>
                  <a:lnTo>
                    <a:pt x="4665" y="699"/>
                  </a:lnTo>
                  <a:lnTo>
                    <a:pt x="4597" y="634"/>
                  </a:lnTo>
                  <a:lnTo>
                    <a:pt x="4524" y="576"/>
                  </a:lnTo>
                  <a:lnTo>
                    <a:pt x="4448" y="524"/>
                  </a:lnTo>
                  <a:lnTo>
                    <a:pt x="4365" y="481"/>
                  </a:lnTo>
                  <a:lnTo>
                    <a:pt x="4278" y="444"/>
                  </a:lnTo>
                  <a:lnTo>
                    <a:pt x="4185" y="414"/>
                  </a:lnTo>
                  <a:lnTo>
                    <a:pt x="4089" y="392"/>
                  </a:lnTo>
                  <a:lnTo>
                    <a:pt x="3987" y="378"/>
                  </a:lnTo>
                  <a:lnTo>
                    <a:pt x="3880" y="372"/>
                  </a:lnTo>
                  <a:lnTo>
                    <a:pt x="3768" y="373"/>
                  </a:lnTo>
                  <a:lnTo>
                    <a:pt x="3710" y="379"/>
                  </a:lnTo>
                  <a:lnTo>
                    <a:pt x="3693" y="357"/>
                  </a:lnTo>
                  <a:lnTo>
                    <a:pt x="3553" y="239"/>
                  </a:lnTo>
                  <a:lnTo>
                    <a:pt x="3441" y="170"/>
                  </a:lnTo>
                  <a:lnTo>
                    <a:pt x="3353" y="124"/>
                  </a:lnTo>
                  <a:lnTo>
                    <a:pt x="3251" y="82"/>
                  </a:lnTo>
                  <a:lnTo>
                    <a:pt x="3137" y="46"/>
                  </a:lnTo>
                  <a:lnTo>
                    <a:pt x="3009" y="19"/>
                  </a:lnTo>
                  <a:lnTo>
                    <a:pt x="2870" y="3"/>
                  </a:lnTo>
                  <a:lnTo>
                    <a:pt x="2718" y="0"/>
                  </a:lnTo>
                  <a:lnTo>
                    <a:pt x="2552" y="13"/>
                  </a:lnTo>
                  <a:lnTo>
                    <a:pt x="2375" y="46"/>
                  </a:lnTo>
                  <a:lnTo>
                    <a:pt x="2185" y="100"/>
                  </a:lnTo>
                  <a:lnTo>
                    <a:pt x="2085" y="137"/>
                  </a:lnTo>
                  <a:lnTo>
                    <a:pt x="2010" y="165"/>
                  </a:lnTo>
                  <a:lnTo>
                    <a:pt x="1872" y="225"/>
                  </a:lnTo>
                  <a:lnTo>
                    <a:pt x="1770" y="277"/>
                  </a:lnTo>
                  <a:lnTo>
                    <a:pt x="1660" y="342"/>
                  </a:lnTo>
                  <a:lnTo>
                    <a:pt x="1548" y="422"/>
                  </a:lnTo>
                  <a:lnTo>
                    <a:pt x="1434" y="522"/>
                  </a:lnTo>
                  <a:lnTo>
                    <a:pt x="1323" y="640"/>
                  </a:lnTo>
                  <a:lnTo>
                    <a:pt x="1214" y="781"/>
                  </a:lnTo>
                  <a:lnTo>
                    <a:pt x="1112" y="948"/>
                  </a:lnTo>
                  <a:lnTo>
                    <a:pt x="1018" y="1141"/>
                  </a:lnTo>
                  <a:lnTo>
                    <a:pt x="936" y="1364"/>
                  </a:lnTo>
                  <a:lnTo>
                    <a:pt x="867" y="1619"/>
                  </a:lnTo>
                  <a:lnTo>
                    <a:pt x="814" y="1907"/>
                  </a:lnTo>
                  <a:lnTo>
                    <a:pt x="779" y="2232"/>
                  </a:lnTo>
                  <a:lnTo>
                    <a:pt x="765" y="2596"/>
                  </a:lnTo>
                  <a:lnTo>
                    <a:pt x="767" y="2795"/>
                  </a:lnTo>
                  <a:lnTo>
                    <a:pt x="770" y="2994"/>
                  </a:lnTo>
                  <a:lnTo>
                    <a:pt x="760" y="3349"/>
                  </a:lnTo>
                  <a:lnTo>
                    <a:pt x="734" y="3660"/>
                  </a:lnTo>
                  <a:lnTo>
                    <a:pt x="694" y="3928"/>
                  </a:lnTo>
                  <a:lnTo>
                    <a:pt x="641" y="4157"/>
                  </a:lnTo>
                  <a:lnTo>
                    <a:pt x="580" y="4350"/>
                  </a:lnTo>
                  <a:lnTo>
                    <a:pt x="511" y="4510"/>
                  </a:lnTo>
                  <a:lnTo>
                    <a:pt x="439" y="4638"/>
                  </a:lnTo>
                  <a:lnTo>
                    <a:pt x="364" y="4742"/>
                  </a:lnTo>
                  <a:lnTo>
                    <a:pt x="291" y="4820"/>
                  </a:lnTo>
                  <a:lnTo>
                    <a:pt x="220" y="4879"/>
                  </a:lnTo>
                  <a:lnTo>
                    <a:pt x="155" y="4919"/>
                  </a:lnTo>
                  <a:lnTo>
                    <a:pt x="72" y="4955"/>
                  </a:lnTo>
                  <a:lnTo>
                    <a:pt x="5" y="4969"/>
                  </a:lnTo>
                  <a:lnTo>
                    <a:pt x="0" y="4969"/>
                  </a:lnTo>
                  <a:lnTo>
                    <a:pt x="13" y="4988"/>
                  </a:lnTo>
                  <a:lnTo>
                    <a:pt x="138" y="5110"/>
                  </a:lnTo>
                  <a:lnTo>
                    <a:pt x="247" y="5190"/>
                  </a:lnTo>
                  <a:lnTo>
                    <a:pt x="337" y="5246"/>
                  </a:lnTo>
                  <a:lnTo>
                    <a:pt x="445" y="5303"/>
                  </a:lnTo>
                  <a:lnTo>
                    <a:pt x="569" y="5358"/>
                  </a:lnTo>
                  <a:lnTo>
                    <a:pt x="710" y="5411"/>
                  </a:lnTo>
                  <a:lnTo>
                    <a:pt x="871" y="5460"/>
                  </a:lnTo>
                  <a:lnTo>
                    <a:pt x="1053" y="5502"/>
                  </a:lnTo>
                  <a:lnTo>
                    <a:pt x="1253" y="5535"/>
                  </a:lnTo>
                  <a:lnTo>
                    <a:pt x="1476" y="5558"/>
                  </a:lnTo>
                  <a:lnTo>
                    <a:pt x="1722" y="5570"/>
                  </a:lnTo>
                  <a:lnTo>
                    <a:pt x="1853" y="5570"/>
                  </a:lnTo>
                  <a:lnTo>
                    <a:pt x="1853" y="5973"/>
                  </a:lnTo>
                  <a:lnTo>
                    <a:pt x="2944" y="9152"/>
                  </a:lnTo>
                  <a:lnTo>
                    <a:pt x="4030" y="5979"/>
                  </a:lnTo>
                  <a:lnTo>
                    <a:pt x="4028" y="59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591D63CE-C88C-4EA7-9DF6-E942AE22D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9" y="2400"/>
              <a:ext cx="2675" cy="1029"/>
            </a:xfrm>
            <a:custGeom>
              <a:avLst/>
              <a:gdLst>
                <a:gd name="T0" fmla="*/ 8023 w 8024"/>
                <a:gd name="T1" fmla="*/ 2914 h 3085"/>
                <a:gd name="T2" fmla="*/ 7804 w 8024"/>
                <a:gd name="T3" fmla="*/ 1705 h 3085"/>
                <a:gd name="T4" fmla="*/ 7788 w 8024"/>
                <a:gd name="T5" fmla="*/ 1631 h 3085"/>
                <a:gd name="T6" fmla="*/ 7745 w 8024"/>
                <a:gd name="T7" fmla="*/ 1490 h 3085"/>
                <a:gd name="T8" fmla="*/ 7686 w 8024"/>
                <a:gd name="T9" fmla="*/ 1356 h 3085"/>
                <a:gd name="T10" fmla="*/ 7612 w 8024"/>
                <a:gd name="T11" fmla="*/ 1231 h 3085"/>
                <a:gd name="T12" fmla="*/ 7524 w 8024"/>
                <a:gd name="T13" fmla="*/ 1114 h 3085"/>
                <a:gd name="T14" fmla="*/ 7424 w 8024"/>
                <a:gd name="T15" fmla="*/ 1009 h 3085"/>
                <a:gd name="T16" fmla="*/ 7311 w 8024"/>
                <a:gd name="T17" fmla="*/ 916 h 3085"/>
                <a:gd name="T18" fmla="*/ 7187 w 8024"/>
                <a:gd name="T19" fmla="*/ 835 h 3085"/>
                <a:gd name="T20" fmla="*/ 7121 w 8024"/>
                <a:gd name="T21" fmla="*/ 800 h 3085"/>
                <a:gd name="T22" fmla="*/ 5750 w 8024"/>
                <a:gd name="T23" fmla="*/ 125 h 3085"/>
                <a:gd name="T24" fmla="*/ 5633 w 8024"/>
                <a:gd name="T25" fmla="*/ 65 h 3085"/>
                <a:gd name="T26" fmla="*/ 5518 w 8024"/>
                <a:gd name="T27" fmla="*/ 0 h 3085"/>
                <a:gd name="T28" fmla="*/ 5950 w 8024"/>
                <a:gd name="T29" fmla="*/ 1274 h 3085"/>
                <a:gd name="T30" fmla="*/ 5345 w 8024"/>
                <a:gd name="T31" fmla="*/ 1228 h 3085"/>
                <a:gd name="T32" fmla="*/ 4013 w 8024"/>
                <a:gd name="T33" fmla="*/ 2868 h 3085"/>
                <a:gd name="T34" fmla="*/ 2679 w 8024"/>
                <a:gd name="T35" fmla="*/ 1228 h 3085"/>
                <a:gd name="T36" fmla="*/ 2074 w 8024"/>
                <a:gd name="T37" fmla="*/ 1274 h 3085"/>
                <a:gd name="T38" fmla="*/ 2516 w 8024"/>
                <a:gd name="T39" fmla="*/ 0 h 3085"/>
                <a:gd name="T40" fmla="*/ 2241 w 8024"/>
                <a:gd name="T41" fmla="*/ 140 h 3085"/>
                <a:gd name="T42" fmla="*/ 903 w 8024"/>
                <a:gd name="T43" fmla="*/ 800 h 3085"/>
                <a:gd name="T44" fmla="*/ 837 w 8024"/>
                <a:gd name="T45" fmla="*/ 835 h 3085"/>
                <a:gd name="T46" fmla="*/ 713 w 8024"/>
                <a:gd name="T47" fmla="*/ 916 h 3085"/>
                <a:gd name="T48" fmla="*/ 601 w 8024"/>
                <a:gd name="T49" fmla="*/ 1009 h 3085"/>
                <a:gd name="T50" fmla="*/ 500 w 8024"/>
                <a:gd name="T51" fmla="*/ 1114 h 3085"/>
                <a:gd name="T52" fmla="*/ 412 w 8024"/>
                <a:gd name="T53" fmla="*/ 1231 h 3085"/>
                <a:gd name="T54" fmla="*/ 338 w 8024"/>
                <a:gd name="T55" fmla="*/ 1356 h 3085"/>
                <a:gd name="T56" fmla="*/ 279 w 8024"/>
                <a:gd name="T57" fmla="*/ 1490 h 3085"/>
                <a:gd name="T58" fmla="*/ 236 w 8024"/>
                <a:gd name="T59" fmla="*/ 1631 h 3085"/>
                <a:gd name="T60" fmla="*/ 222 w 8024"/>
                <a:gd name="T61" fmla="*/ 1705 h 3085"/>
                <a:gd name="T62" fmla="*/ 1 w 8024"/>
                <a:gd name="T63" fmla="*/ 2914 h 3085"/>
                <a:gd name="T64" fmla="*/ 0 w 8024"/>
                <a:gd name="T65" fmla="*/ 2930 h 3085"/>
                <a:gd name="T66" fmla="*/ 1 w 8024"/>
                <a:gd name="T67" fmla="*/ 2963 h 3085"/>
                <a:gd name="T68" fmla="*/ 16 w 8024"/>
                <a:gd name="T69" fmla="*/ 3008 h 3085"/>
                <a:gd name="T70" fmla="*/ 55 w 8024"/>
                <a:gd name="T71" fmla="*/ 3055 h 3085"/>
                <a:gd name="T72" fmla="*/ 97 w 8024"/>
                <a:gd name="T73" fmla="*/ 3077 h 3085"/>
                <a:gd name="T74" fmla="*/ 128 w 8024"/>
                <a:gd name="T75" fmla="*/ 3084 h 3085"/>
                <a:gd name="T76" fmla="*/ 144 w 8024"/>
                <a:gd name="T77" fmla="*/ 3085 h 3085"/>
                <a:gd name="T78" fmla="*/ 7876 w 8024"/>
                <a:gd name="T79" fmla="*/ 3085 h 3085"/>
                <a:gd name="T80" fmla="*/ 7893 w 8024"/>
                <a:gd name="T81" fmla="*/ 3084 h 3085"/>
                <a:gd name="T82" fmla="*/ 7926 w 8024"/>
                <a:gd name="T83" fmla="*/ 3077 h 3085"/>
                <a:gd name="T84" fmla="*/ 7968 w 8024"/>
                <a:gd name="T85" fmla="*/ 3055 h 3085"/>
                <a:gd name="T86" fmla="*/ 8008 w 8024"/>
                <a:gd name="T87" fmla="*/ 3008 h 3085"/>
                <a:gd name="T88" fmla="*/ 8023 w 8024"/>
                <a:gd name="T89" fmla="*/ 2963 h 3085"/>
                <a:gd name="T90" fmla="*/ 8024 w 8024"/>
                <a:gd name="T91" fmla="*/ 2930 h 3085"/>
                <a:gd name="T92" fmla="*/ 8023 w 8024"/>
                <a:gd name="T93" fmla="*/ 2914 h 3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024" h="3085">
                  <a:moveTo>
                    <a:pt x="8023" y="2914"/>
                  </a:moveTo>
                  <a:lnTo>
                    <a:pt x="7804" y="1705"/>
                  </a:lnTo>
                  <a:lnTo>
                    <a:pt x="7788" y="1631"/>
                  </a:lnTo>
                  <a:lnTo>
                    <a:pt x="7745" y="1490"/>
                  </a:lnTo>
                  <a:lnTo>
                    <a:pt x="7686" y="1356"/>
                  </a:lnTo>
                  <a:lnTo>
                    <a:pt x="7612" y="1231"/>
                  </a:lnTo>
                  <a:lnTo>
                    <a:pt x="7524" y="1114"/>
                  </a:lnTo>
                  <a:lnTo>
                    <a:pt x="7424" y="1009"/>
                  </a:lnTo>
                  <a:lnTo>
                    <a:pt x="7311" y="916"/>
                  </a:lnTo>
                  <a:lnTo>
                    <a:pt x="7187" y="835"/>
                  </a:lnTo>
                  <a:lnTo>
                    <a:pt x="7121" y="800"/>
                  </a:lnTo>
                  <a:lnTo>
                    <a:pt x="5750" y="125"/>
                  </a:lnTo>
                  <a:lnTo>
                    <a:pt x="5633" y="65"/>
                  </a:lnTo>
                  <a:lnTo>
                    <a:pt x="5518" y="0"/>
                  </a:lnTo>
                  <a:lnTo>
                    <a:pt x="5950" y="1274"/>
                  </a:lnTo>
                  <a:lnTo>
                    <a:pt x="5345" y="1228"/>
                  </a:lnTo>
                  <a:lnTo>
                    <a:pt x="4013" y="2868"/>
                  </a:lnTo>
                  <a:lnTo>
                    <a:pt x="2679" y="1228"/>
                  </a:lnTo>
                  <a:lnTo>
                    <a:pt x="2074" y="1274"/>
                  </a:lnTo>
                  <a:lnTo>
                    <a:pt x="2516" y="0"/>
                  </a:lnTo>
                  <a:lnTo>
                    <a:pt x="2241" y="140"/>
                  </a:lnTo>
                  <a:lnTo>
                    <a:pt x="903" y="800"/>
                  </a:lnTo>
                  <a:lnTo>
                    <a:pt x="837" y="835"/>
                  </a:lnTo>
                  <a:lnTo>
                    <a:pt x="713" y="916"/>
                  </a:lnTo>
                  <a:lnTo>
                    <a:pt x="601" y="1009"/>
                  </a:lnTo>
                  <a:lnTo>
                    <a:pt x="500" y="1114"/>
                  </a:lnTo>
                  <a:lnTo>
                    <a:pt x="412" y="1231"/>
                  </a:lnTo>
                  <a:lnTo>
                    <a:pt x="338" y="1356"/>
                  </a:lnTo>
                  <a:lnTo>
                    <a:pt x="279" y="1490"/>
                  </a:lnTo>
                  <a:lnTo>
                    <a:pt x="236" y="1631"/>
                  </a:lnTo>
                  <a:lnTo>
                    <a:pt x="222" y="1705"/>
                  </a:lnTo>
                  <a:lnTo>
                    <a:pt x="1" y="2914"/>
                  </a:lnTo>
                  <a:lnTo>
                    <a:pt x="0" y="2930"/>
                  </a:lnTo>
                  <a:lnTo>
                    <a:pt x="1" y="2963"/>
                  </a:lnTo>
                  <a:lnTo>
                    <a:pt x="16" y="3008"/>
                  </a:lnTo>
                  <a:lnTo>
                    <a:pt x="55" y="3055"/>
                  </a:lnTo>
                  <a:lnTo>
                    <a:pt x="97" y="3077"/>
                  </a:lnTo>
                  <a:lnTo>
                    <a:pt x="128" y="3084"/>
                  </a:lnTo>
                  <a:lnTo>
                    <a:pt x="144" y="3085"/>
                  </a:lnTo>
                  <a:lnTo>
                    <a:pt x="7876" y="3085"/>
                  </a:lnTo>
                  <a:lnTo>
                    <a:pt x="7893" y="3084"/>
                  </a:lnTo>
                  <a:lnTo>
                    <a:pt x="7926" y="3077"/>
                  </a:lnTo>
                  <a:lnTo>
                    <a:pt x="7968" y="3055"/>
                  </a:lnTo>
                  <a:lnTo>
                    <a:pt x="8008" y="3008"/>
                  </a:lnTo>
                  <a:lnTo>
                    <a:pt x="8023" y="2963"/>
                  </a:lnTo>
                  <a:lnTo>
                    <a:pt x="8024" y="2930"/>
                  </a:lnTo>
                  <a:lnTo>
                    <a:pt x="8023" y="29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모서리가 둥근 직사각형 132">
            <a:extLst>
              <a:ext uri="{FF2B5EF4-FFF2-40B4-BE49-F238E27FC236}">
                <a16:creationId xmlns:a16="http://schemas.microsoft.com/office/drawing/2014/main" id="{55505D09-82EF-441A-9810-AC4773E8FE8A}"/>
              </a:ext>
            </a:extLst>
          </p:cNvPr>
          <p:cNvSpPr/>
          <p:nvPr/>
        </p:nvSpPr>
        <p:spPr>
          <a:xfrm>
            <a:off x="7470500" y="4516907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모서리가 둥근 직사각형 133">
            <a:extLst>
              <a:ext uri="{FF2B5EF4-FFF2-40B4-BE49-F238E27FC236}">
                <a16:creationId xmlns:a16="http://schemas.microsoft.com/office/drawing/2014/main" id="{90444151-6524-4278-A7A4-C54982128952}"/>
              </a:ext>
            </a:extLst>
          </p:cNvPr>
          <p:cNvSpPr/>
          <p:nvPr/>
        </p:nvSpPr>
        <p:spPr>
          <a:xfrm>
            <a:off x="7813400" y="4516907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모서리가 둥근 직사각형 134">
            <a:extLst>
              <a:ext uri="{FF2B5EF4-FFF2-40B4-BE49-F238E27FC236}">
                <a16:creationId xmlns:a16="http://schemas.microsoft.com/office/drawing/2014/main" id="{48F510A7-9BFF-4E9A-B751-88364D0EE1F3}"/>
              </a:ext>
            </a:extLst>
          </p:cNvPr>
          <p:cNvSpPr/>
          <p:nvPr/>
        </p:nvSpPr>
        <p:spPr>
          <a:xfrm>
            <a:off x="8156300" y="451690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모서리가 둥근 직사각형 135">
            <a:extLst>
              <a:ext uri="{FF2B5EF4-FFF2-40B4-BE49-F238E27FC236}">
                <a16:creationId xmlns:a16="http://schemas.microsoft.com/office/drawing/2014/main" id="{C8708CB9-2B9F-47D3-A63D-3704EDBD2000}"/>
              </a:ext>
            </a:extLst>
          </p:cNvPr>
          <p:cNvSpPr/>
          <p:nvPr/>
        </p:nvSpPr>
        <p:spPr>
          <a:xfrm>
            <a:off x="8499200" y="451690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모서리가 둥근 직사각형 136">
            <a:extLst>
              <a:ext uri="{FF2B5EF4-FFF2-40B4-BE49-F238E27FC236}">
                <a16:creationId xmlns:a16="http://schemas.microsoft.com/office/drawing/2014/main" id="{6B5D6F73-C1D0-4AFA-9DF3-82048DABAA59}"/>
              </a:ext>
            </a:extLst>
          </p:cNvPr>
          <p:cNvSpPr/>
          <p:nvPr/>
        </p:nvSpPr>
        <p:spPr>
          <a:xfrm>
            <a:off x="8842100" y="451690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모서리가 둥근 직사각형 137">
            <a:extLst>
              <a:ext uri="{FF2B5EF4-FFF2-40B4-BE49-F238E27FC236}">
                <a16:creationId xmlns:a16="http://schemas.microsoft.com/office/drawing/2014/main" id="{846A03F5-F15F-4DE3-BE06-ADD7D50D0458}"/>
              </a:ext>
            </a:extLst>
          </p:cNvPr>
          <p:cNvSpPr/>
          <p:nvPr/>
        </p:nvSpPr>
        <p:spPr>
          <a:xfrm>
            <a:off x="9185000" y="451690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모서리가 둥근 직사각형 138">
            <a:extLst>
              <a:ext uri="{FF2B5EF4-FFF2-40B4-BE49-F238E27FC236}">
                <a16:creationId xmlns:a16="http://schemas.microsoft.com/office/drawing/2014/main" id="{70373A4E-37A5-4C2A-937D-FC16B264C573}"/>
              </a:ext>
            </a:extLst>
          </p:cNvPr>
          <p:cNvSpPr/>
          <p:nvPr/>
        </p:nvSpPr>
        <p:spPr>
          <a:xfrm>
            <a:off x="9527900" y="451690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139">
            <a:extLst>
              <a:ext uri="{FF2B5EF4-FFF2-40B4-BE49-F238E27FC236}">
                <a16:creationId xmlns:a16="http://schemas.microsoft.com/office/drawing/2014/main" id="{8F921FA9-B36F-4317-9012-48B2AF94F7C3}"/>
              </a:ext>
            </a:extLst>
          </p:cNvPr>
          <p:cNvSpPr/>
          <p:nvPr/>
        </p:nvSpPr>
        <p:spPr>
          <a:xfrm>
            <a:off x="9870800" y="451690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140">
            <a:extLst>
              <a:ext uri="{FF2B5EF4-FFF2-40B4-BE49-F238E27FC236}">
                <a16:creationId xmlns:a16="http://schemas.microsoft.com/office/drawing/2014/main" id="{E0787C87-D388-4F12-BF78-C2CA762E1769}"/>
              </a:ext>
            </a:extLst>
          </p:cNvPr>
          <p:cNvSpPr/>
          <p:nvPr/>
        </p:nvSpPr>
        <p:spPr>
          <a:xfrm>
            <a:off x="10213700" y="451690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141">
            <a:extLst>
              <a:ext uri="{FF2B5EF4-FFF2-40B4-BE49-F238E27FC236}">
                <a16:creationId xmlns:a16="http://schemas.microsoft.com/office/drawing/2014/main" id="{D07EE29B-0FA2-467E-BD2D-225B0054B095}"/>
              </a:ext>
            </a:extLst>
          </p:cNvPr>
          <p:cNvSpPr/>
          <p:nvPr/>
        </p:nvSpPr>
        <p:spPr>
          <a:xfrm>
            <a:off x="10556600" y="451690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142">
            <a:extLst>
              <a:ext uri="{FF2B5EF4-FFF2-40B4-BE49-F238E27FC236}">
                <a16:creationId xmlns:a16="http://schemas.microsoft.com/office/drawing/2014/main" id="{B0E649AE-B668-437A-AB33-D2D3E89464C3}"/>
              </a:ext>
            </a:extLst>
          </p:cNvPr>
          <p:cNvSpPr/>
          <p:nvPr/>
        </p:nvSpPr>
        <p:spPr>
          <a:xfrm>
            <a:off x="7470500" y="4895957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모서리가 둥근 직사각형 143">
            <a:extLst>
              <a:ext uri="{FF2B5EF4-FFF2-40B4-BE49-F238E27FC236}">
                <a16:creationId xmlns:a16="http://schemas.microsoft.com/office/drawing/2014/main" id="{E4707B5C-7331-43F5-9DAA-147A275346C1}"/>
              </a:ext>
            </a:extLst>
          </p:cNvPr>
          <p:cNvSpPr/>
          <p:nvPr/>
        </p:nvSpPr>
        <p:spPr>
          <a:xfrm>
            <a:off x="7813400" y="4895957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모서리가 둥근 직사각형 144">
            <a:extLst>
              <a:ext uri="{FF2B5EF4-FFF2-40B4-BE49-F238E27FC236}">
                <a16:creationId xmlns:a16="http://schemas.microsoft.com/office/drawing/2014/main" id="{679143CF-03CC-4D77-A757-33EE783FAAF9}"/>
              </a:ext>
            </a:extLst>
          </p:cNvPr>
          <p:cNvSpPr/>
          <p:nvPr/>
        </p:nvSpPr>
        <p:spPr>
          <a:xfrm>
            <a:off x="8156300" y="4895957"/>
            <a:ext cx="241170" cy="241170"/>
          </a:xfrm>
          <a:prstGeom prst="roundRect">
            <a:avLst/>
          </a:prstGeom>
          <a:solidFill>
            <a:srgbClr val="EEE249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모서리가 둥근 직사각형 145">
            <a:extLst>
              <a:ext uri="{FF2B5EF4-FFF2-40B4-BE49-F238E27FC236}">
                <a16:creationId xmlns:a16="http://schemas.microsoft.com/office/drawing/2014/main" id="{62FC8FF3-F03F-4A6E-8D06-C9BF5F674DCE}"/>
              </a:ext>
            </a:extLst>
          </p:cNvPr>
          <p:cNvSpPr/>
          <p:nvPr/>
        </p:nvSpPr>
        <p:spPr>
          <a:xfrm>
            <a:off x="8499200" y="489595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모서리가 둥근 직사각형 146">
            <a:extLst>
              <a:ext uri="{FF2B5EF4-FFF2-40B4-BE49-F238E27FC236}">
                <a16:creationId xmlns:a16="http://schemas.microsoft.com/office/drawing/2014/main" id="{349286CE-A95D-4E63-928A-D5E0970988EC}"/>
              </a:ext>
            </a:extLst>
          </p:cNvPr>
          <p:cNvSpPr/>
          <p:nvPr/>
        </p:nvSpPr>
        <p:spPr>
          <a:xfrm>
            <a:off x="8842100" y="489595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모서리가 둥근 직사각형 147">
            <a:extLst>
              <a:ext uri="{FF2B5EF4-FFF2-40B4-BE49-F238E27FC236}">
                <a16:creationId xmlns:a16="http://schemas.microsoft.com/office/drawing/2014/main" id="{4E85CF54-2CB2-4C54-B6D7-16F9F0757598}"/>
              </a:ext>
            </a:extLst>
          </p:cNvPr>
          <p:cNvSpPr/>
          <p:nvPr/>
        </p:nvSpPr>
        <p:spPr>
          <a:xfrm>
            <a:off x="9185000" y="489595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모서리가 둥근 직사각형 148">
            <a:extLst>
              <a:ext uri="{FF2B5EF4-FFF2-40B4-BE49-F238E27FC236}">
                <a16:creationId xmlns:a16="http://schemas.microsoft.com/office/drawing/2014/main" id="{54E4DA71-696A-4B23-BFFC-41F535DD6193}"/>
              </a:ext>
            </a:extLst>
          </p:cNvPr>
          <p:cNvSpPr/>
          <p:nvPr/>
        </p:nvSpPr>
        <p:spPr>
          <a:xfrm>
            <a:off x="9527900" y="489595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모서리가 둥근 직사각형 149">
            <a:extLst>
              <a:ext uri="{FF2B5EF4-FFF2-40B4-BE49-F238E27FC236}">
                <a16:creationId xmlns:a16="http://schemas.microsoft.com/office/drawing/2014/main" id="{BF8EF9B6-E475-4027-B1D6-F07B61D2A337}"/>
              </a:ext>
            </a:extLst>
          </p:cNvPr>
          <p:cNvSpPr/>
          <p:nvPr/>
        </p:nvSpPr>
        <p:spPr>
          <a:xfrm>
            <a:off x="9870800" y="489595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모서리가 둥근 직사각형 150">
            <a:extLst>
              <a:ext uri="{FF2B5EF4-FFF2-40B4-BE49-F238E27FC236}">
                <a16:creationId xmlns:a16="http://schemas.microsoft.com/office/drawing/2014/main" id="{A65934B2-0E98-41C3-AC08-AC3BD32B8B54}"/>
              </a:ext>
            </a:extLst>
          </p:cNvPr>
          <p:cNvSpPr/>
          <p:nvPr/>
        </p:nvSpPr>
        <p:spPr>
          <a:xfrm>
            <a:off x="10213700" y="489595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모서리가 둥근 직사각형 151">
            <a:extLst>
              <a:ext uri="{FF2B5EF4-FFF2-40B4-BE49-F238E27FC236}">
                <a16:creationId xmlns:a16="http://schemas.microsoft.com/office/drawing/2014/main" id="{BE26939D-5F35-42BA-ADA9-A39EB6131096}"/>
              </a:ext>
            </a:extLst>
          </p:cNvPr>
          <p:cNvSpPr/>
          <p:nvPr/>
        </p:nvSpPr>
        <p:spPr>
          <a:xfrm>
            <a:off x="10556600" y="4895957"/>
            <a:ext cx="241170" cy="241170"/>
          </a:xfrm>
          <a:prstGeom prst="roundRect">
            <a:avLst/>
          </a:prstGeom>
          <a:solidFill>
            <a:srgbClr val="273E3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794D93C-A8D3-4147-870D-9479F5567548}"/>
              </a:ext>
            </a:extLst>
          </p:cNvPr>
          <p:cNvSpPr/>
          <p:nvPr/>
        </p:nvSpPr>
        <p:spPr>
          <a:xfrm>
            <a:off x="10899500" y="4298170"/>
            <a:ext cx="550151" cy="885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70%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90%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1D6A518-3833-438B-B82D-578CDB40339A}"/>
              </a:ext>
            </a:extLst>
          </p:cNvPr>
          <p:cNvSpPr/>
          <p:nvPr/>
        </p:nvSpPr>
        <p:spPr>
          <a:xfrm>
            <a:off x="805076" y="1966807"/>
            <a:ext cx="341816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4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1A920DF-8144-4E88-892A-E96C1EB846C9}"/>
              </a:ext>
            </a:extLst>
          </p:cNvPr>
          <p:cNvSpPr/>
          <p:nvPr/>
        </p:nvSpPr>
        <p:spPr>
          <a:xfrm>
            <a:off x="7374190" y="2922584"/>
            <a:ext cx="424436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4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6E7709E-9AD1-47F2-A917-4A15892F3B35}"/>
              </a:ext>
            </a:extLst>
          </p:cNvPr>
          <p:cNvSpPr/>
          <p:nvPr/>
        </p:nvSpPr>
        <p:spPr>
          <a:xfrm>
            <a:off x="7374190" y="5380088"/>
            <a:ext cx="4244366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4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167723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가정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2018</a:t>
            </a:r>
            <a:r>
              <a:rPr lang="ko-KR" altLang="en-US" sz="1200" b="1" dirty="0">
                <a:solidFill>
                  <a:prstClr val="white"/>
                </a:solidFill>
              </a:rPr>
              <a:t>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44819" y="5444302"/>
            <a:ext cx="3014381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 상반기 가정 관련 군집</a:t>
            </a:r>
            <a:endParaRPr lang="en-US" altLang="ko-KR" sz="13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313901" y="5444302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C78F3A6-EC84-44DD-BC9B-13A50EBD6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940" y="1305724"/>
            <a:ext cx="17146665" cy="49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523132688" descr="EMB00004a00453e">
            <a:extLst>
              <a:ext uri="{FF2B5EF4-FFF2-40B4-BE49-F238E27FC236}">
                <a16:creationId xmlns:a16="http://schemas.microsoft.com/office/drawing/2014/main" id="{3D341413-A9C8-4A69-BDB1-2437B626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19" y="1792573"/>
            <a:ext cx="3330117" cy="36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5EFB64C2-EA95-435E-ACA5-227B476E1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710" y="1305724"/>
            <a:ext cx="17146660" cy="63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3" name="_x523174536" descr="EMB00004a004540">
            <a:extLst>
              <a:ext uri="{FF2B5EF4-FFF2-40B4-BE49-F238E27FC236}">
                <a16:creationId xmlns:a16="http://schemas.microsoft.com/office/drawing/2014/main" id="{116F159B-8E5E-4E91-8562-C0CE3B7B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85" y="1798943"/>
            <a:ext cx="3330117" cy="36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A9EFDE09-478B-4AD6-AE2D-17FC8D864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8981" y="1304547"/>
            <a:ext cx="17146659" cy="60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5" name="_x523132976" descr="EMB00004a004542">
            <a:extLst>
              <a:ext uri="{FF2B5EF4-FFF2-40B4-BE49-F238E27FC236}">
                <a16:creationId xmlns:a16="http://schemas.microsoft.com/office/drawing/2014/main" id="{0D2BD679-794E-43AD-9D32-4D160DF34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81" y="1792573"/>
            <a:ext cx="3296952" cy="364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883099-1710-4B4F-B49B-9BAC198EBEF9}"/>
              </a:ext>
            </a:extLst>
          </p:cNvPr>
          <p:cNvSpPr/>
          <p:nvPr/>
        </p:nvSpPr>
        <p:spPr>
          <a:xfrm>
            <a:off x="4578529" y="5440194"/>
            <a:ext cx="3014381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 하반기 가정 관련 군집</a:t>
            </a:r>
            <a:endParaRPr lang="en-US" altLang="ko-KR" sz="1300" dirty="0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08AC03-0B22-47C0-A6F1-F517E641D637}"/>
              </a:ext>
            </a:extLst>
          </p:cNvPr>
          <p:cNvSpPr/>
          <p:nvPr/>
        </p:nvSpPr>
        <p:spPr>
          <a:xfrm>
            <a:off x="7174317" y="5440193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887A8E-C2D8-4083-815F-89B22DABCAF7}"/>
              </a:ext>
            </a:extLst>
          </p:cNvPr>
          <p:cNvSpPr/>
          <p:nvPr/>
        </p:nvSpPr>
        <p:spPr>
          <a:xfrm>
            <a:off x="8388726" y="5440192"/>
            <a:ext cx="3014381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 하반기 가정 관련 군집</a:t>
            </a:r>
            <a:endParaRPr lang="en-US" altLang="ko-KR" sz="130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43E15D-BEE6-4133-B5D9-6C24BEB9058D}"/>
              </a:ext>
            </a:extLst>
          </p:cNvPr>
          <p:cNvSpPr/>
          <p:nvPr/>
        </p:nvSpPr>
        <p:spPr>
          <a:xfrm>
            <a:off x="10944770" y="5440191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76434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가정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653723" y="5681224"/>
            <a:ext cx="10884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남성의 육아 참여 중요성 증가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5E01B5-070F-42C1-8743-55EA57C82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16" y="1445726"/>
            <a:ext cx="20780717" cy="7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1DC4D2B-9A28-4193-B3AE-4131B5E96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436" y="1415812"/>
            <a:ext cx="18380079" cy="81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53B97B2-6976-4414-9DFD-1DC201A9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085" y="1421855"/>
            <a:ext cx="25813667" cy="102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BC012E7-D350-44D2-B5B2-06BCA9B5C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243" y="1495712"/>
            <a:ext cx="17091802" cy="65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5" name="_x529318560" descr="EMB00004a00456d">
            <a:extLst>
              <a:ext uri="{FF2B5EF4-FFF2-40B4-BE49-F238E27FC236}">
                <a16:creationId xmlns:a16="http://schemas.microsoft.com/office/drawing/2014/main" id="{0D5C59E9-4066-4C53-AFC2-10334D253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90" y="1721936"/>
            <a:ext cx="4608360" cy="345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4">
            <a:extLst>
              <a:ext uri="{FF2B5EF4-FFF2-40B4-BE49-F238E27FC236}">
                <a16:creationId xmlns:a16="http://schemas.microsoft.com/office/drawing/2014/main" id="{1E140DAD-ED95-4012-904C-DB117D4B4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457" y="25321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7" name="_x523757272" descr="EMB00004a00456f">
            <a:extLst>
              <a:ext uri="{FF2B5EF4-FFF2-40B4-BE49-F238E27FC236}">
                <a16:creationId xmlns:a16="http://schemas.microsoft.com/office/drawing/2014/main" id="{AD5E4C1A-2F50-4A23-91BA-A30176BB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650" y="1721936"/>
            <a:ext cx="4551679" cy="34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265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가정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prstClr val="white"/>
                </a:solidFill>
              </a:rPr>
              <a:t>비교 분석 결과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474176-0DB8-4FCB-80C9-2A643DEF3742}"/>
              </a:ext>
            </a:extLst>
          </p:cNvPr>
          <p:cNvGrpSpPr/>
          <p:nvPr/>
        </p:nvGrpSpPr>
        <p:grpSpPr>
          <a:xfrm>
            <a:off x="2618141" y="1443676"/>
            <a:ext cx="3444645" cy="1439207"/>
            <a:chOff x="5800489" y="2315374"/>
            <a:chExt cx="2046595" cy="100067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AF79E59-AE6E-4A31-9978-CFFD9559292A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F626196C-2A70-42FC-999B-19D7A8EB3AA0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 115">
                <a:extLst>
                  <a:ext uri="{FF2B5EF4-FFF2-40B4-BE49-F238E27FC236}">
                    <a16:creationId xmlns:a16="http://schemas.microsoft.com/office/drawing/2014/main" id="{1DF5982B-1446-41A8-8BE5-72D2410641F7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달 34">
              <a:extLst>
                <a:ext uri="{FF2B5EF4-FFF2-40B4-BE49-F238E27FC236}">
                  <a16:creationId xmlns:a16="http://schemas.microsoft.com/office/drawing/2014/main" id="{92EFCA99-F76F-423E-9017-4DA18E814F5C}"/>
                </a:ext>
              </a:extLst>
            </p:cNvPr>
            <p:cNvSpPr/>
            <p:nvPr/>
          </p:nvSpPr>
          <p:spPr>
            <a:xfrm rot="262951">
              <a:off x="7537697" y="3015417"/>
              <a:ext cx="248984" cy="300631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111">
              <a:extLst>
                <a:ext uri="{FF2B5EF4-FFF2-40B4-BE49-F238E27FC236}">
                  <a16:creationId xmlns:a16="http://schemas.microsoft.com/office/drawing/2014/main" id="{70F29AA1-97FF-43FB-8183-BBB1A81CFDBC}"/>
                </a:ext>
              </a:extLst>
            </p:cNvPr>
            <p:cNvSpPr/>
            <p:nvPr/>
          </p:nvSpPr>
          <p:spPr>
            <a:xfrm>
              <a:off x="6353115" y="2594891"/>
              <a:ext cx="1493969" cy="56293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가정과 아이가 주는 행복에 대한 언급을 통해 </a:t>
              </a:r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저출산을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극복하고자함</a:t>
              </a:r>
              <a:endParaRPr lang="ko-KR" altLang="en-US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313634-845F-4479-B478-9903B1F7B795}"/>
                </a:ext>
              </a:extLst>
            </p:cNvPr>
            <p:cNvSpPr txBox="1"/>
            <p:nvPr/>
          </p:nvSpPr>
          <p:spPr>
            <a:xfrm>
              <a:off x="6353114" y="2315374"/>
              <a:ext cx="1190446" cy="2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2012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 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479AF1A-5632-40E5-9D32-2116DA9552A3}"/>
              </a:ext>
            </a:extLst>
          </p:cNvPr>
          <p:cNvGrpSpPr/>
          <p:nvPr/>
        </p:nvGrpSpPr>
        <p:grpSpPr>
          <a:xfrm>
            <a:off x="6462328" y="2137072"/>
            <a:ext cx="3055260" cy="1178054"/>
            <a:chOff x="5800489" y="2261672"/>
            <a:chExt cx="2759311" cy="117805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8494324-2380-4CD9-9675-3F0116B1EE07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32DBD92-11D7-434C-8057-DF117181A926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 107">
                <a:extLst>
                  <a:ext uri="{FF2B5EF4-FFF2-40B4-BE49-F238E27FC236}">
                    <a16:creationId xmlns:a16="http://schemas.microsoft.com/office/drawing/2014/main" id="{752C7D55-290B-4CD5-B1EA-F3FA3EB7713C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달 41">
              <a:extLst>
                <a:ext uri="{FF2B5EF4-FFF2-40B4-BE49-F238E27FC236}">
                  <a16:creationId xmlns:a16="http://schemas.microsoft.com/office/drawing/2014/main" id="{3B7DEE8E-3744-4212-8DF7-FFE5D46308BE}"/>
                </a:ext>
              </a:extLst>
            </p:cNvPr>
            <p:cNvSpPr/>
            <p:nvPr/>
          </p:nvSpPr>
          <p:spPr>
            <a:xfrm rot="262951">
              <a:off x="8298715" y="3113476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103">
              <a:extLst>
                <a:ext uri="{FF2B5EF4-FFF2-40B4-BE49-F238E27FC236}">
                  <a16:creationId xmlns:a16="http://schemas.microsoft.com/office/drawing/2014/main" id="{CDE01E26-2166-471F-8C46-2C98B9DA4B38}"/>
                </a:ext>
              </a:extLst>
            </p:cNvPr>
            <p:cNvSpPr/>
            <p:nvPr/>
          </p:nvSpPr>
          <p:spPr>
            <a:xfrm>
              <a:off x="6353115" y="2594892"/>
              <a:ext cx="2206685" cy="681710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아빠의 가정 내 역할의 중요성 대두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C33B9B-03B9-4819-AE5C-6A8A4E0D59E6}"/>
                </a:ext>
              </a:extLst>
            </p:cNvPr>
            <p:cNvSpPr txBox="1"/>
            <p:nvPr/>
          </p:nvSpPr>
          <p:spPr>
            <a:xfrm>
              <a:off x="6353115" y="2261672"/>
              <a:ext cx="119044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2018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D8CFAEE-54DF-453F-A7B0-9C50A96FBE2F}"/>
              </a:ext>
            </a:extLst>
          </p:cNvPr>
          <p:cNvGrpSpPr/>
          <p:nvPr/>
        </p:nvGrpSpPr>
        <p:grpSpPr>
          <a:xfrm>
            <a:off x="2674412" y="2953074"/>
            <a:ext cx="3438214" cy="1441664"/>
            <a:chOff x="5800489" y="2315374"/>
            <a:chExt cx="2046595" cy="100238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718B349-7334-4A58-93B8-A932D49370D1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D33108E-22E4-4484-9104-49637231827E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 115">
                <a:extLst>
                  <a:ext uri="{FF2B5EF4-FFF2-40B4-BE49-F238E27FC236}">
                    <a16:creationId xmlns:a16="http://schemas.microsoft.com/office/drawing/2014/main" id="{8D9C265B-9CD2-4B0E-B426-8EDEC93EBEC4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9" name="달 48">
              <a:extLst>
                <a:ext uri="{FF2B5EF4-FFF2-40B4-BE49-F238E27FC236}">
                  <a16:creationId xmlns:a16="http://schemas.microsoft.com/office/drawing/2014/main" id="{57EC0042-D303-452C-9990-2757B566D047}"/>
                </a:ext>
              </a:extLst>
            </p:cNvPr>
            <p:cNvSpPr/>
            <p:nvPr/>
          </p:nvSpPr>
          <p:spPr>
            <a:xfrm rot="262951">
              <a:off x="7469190" y="2991507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모서리가 둥근 직사각형 111">
              <a:extLst>
                <a:ext uri="{FF2B5EF4-FFF2-40B4-BE49-F238E27FC236}">
                  <a16:creationId xmlns:a16="http://schemas.microsoft.com/office/drawing/2014/main" id="{34EE01E3-AA24-47DC-86B6-32327C89136E}"/>
                </a:ext>
              </a:extLst>
            </p:cNvPr>
            <p:cNvSpPr/>
            <p:nvPr/>
          </p:nvSpPr>
          <p:spPr>
            <a:xfrm>
              <a:off x="6353115" y="2594892"/>
              <a:ext cx="1493969" cy="56515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맞벌이 부부의 부담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9EFE6F-7429-46FF-B8B4-F112B291BCFB}"/>
                </a:ext>
              </a:extLst>
            </p:cNvPr>
            <p:cNvSpPr txBox="1"/>
            <p:nvPr/>
          </p:nvSpPr>
          <p:spPr>
            <a:xfrm>
              <a:off x="6353114" y="2315374"/>
              <a:ext cx="1190446" cy="2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2012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 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34635EB-40A8-4962-B1C4-24B06965B859}"/>
              </a:ext>
            </a:extLst>
          </p:cNvPr>
          <p:cNvGrpSpPr/>
          <p:nvPr/>
        </p:nvGrpSpPr>
        <p:grpSpPr>
          <a:xfrm>
            <a:off x="6415609" y="3680546"/>
            <a:ext cx="3109340" cy="1380062"/>
            <a:chOff x="5800489" y="2261672"/>
            <a:chExt cx="2759311" cy="138006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587C820-7F4D-4E9D-A457-EA6DEF8957B8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D383BCB6-1580-4D2A-8E5F-3B23329881AE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 107">
                <a:extLst>
                  <a:ext uri="{FF2B5EF4-FFF2-40B4-BE49-F238E27FC236}">
                    <a16:creationId xmlns:a16="http://schemas.microsoft.com/office/drawing/2014/main" id="{A268FF88-6653-4C4D-8880-2B7537A3ACBB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6" name="달 55">
              <a:extLst>
                <a:ext uri="{FF2B5EF4-FFF2-40B4-BE49-F238E27FC236}">
                  <a16:creationId xmlns:a16="http://schemas.microsoft.com/office/drawing/2014/main" id="{DBE68058-4030-4A17-8A31-07754A3F4416}"/>
                </a:ext>
              </a:extLst>
            </p:cNvPr>
            <p:cNvSpPr/>
            <p:nvPr/>
          </p:nvSpPr>
          <p:spPr>
            <a:xfrm rot="262951">
              <a:off x="8298716" y="3315484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03">
              <a:extLst>
                <a:ext uri="{FF2B5EF4-FFF2-40B4-BE49-F238E27FC236}">
                  <a16:creationId xmlns:a16="http://schemas.microsoft.com/office/drawing/2014/main" id="{F480038A-1FA9-46B9-9DF3-D8374FC66B20}"/>
                </a:ext>
              </a:extLst>
            </p:cNvPr>
            <p:cNvSpPr/>
            <p:nvPr/>
          </p:nvSpPr>
          <p:spPr>
            <a:xfrm>
              <a:off x="6353115" y="2594892"/>
              <a:ext cx="2206685" cy="883716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출산과 육아는 </a:t>
              </a:r>
              <a:endParaRPr lang="en-US" altLang="ko-KR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부부 공동 책임이라는</a:t>
              </a:r>
              <a:endParaRPr lang="en-US" altLang="ko-KR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인식 강화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A0B0FD7-42D1-42E9-9BD9-C6064DC95C6A}"/>
                </a:ext>
              </a:extLst>
            </p:cNvPr>
            <p:cNvSpPr txBox="1"/>
            <p:nvPr/>
          </p:nvSpPr>
          <p:spPr>
            <a:xfrm>
              <a:off x="6353115" y="2261672"/>
              <a:ext cx="119044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2018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AF169F0-499F-477D-94C4-D5F3E6C45071}"/>
              </a:ext>
            </a:extLst>
          </p:cNvPr>
          <p:cNvGrpSpPr/>
          <p:nvPr/>
        </p:nvGrpSpPr>
        <p:grpSpPr>
          <a:xfrm>
            <a:off x="2764113" y="4504013"/>
            <a:ext cx="3438215" cy="1441664"/>
            <a:chOff x="5800489" y="2315374"/>
            <a:chExt cx="2046596" cy="1002383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5567DD0-7363-40A4-8BA3-C146DF075E35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5DCA0A58-F436-4E1E-9546-57C06F148EE5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자유형 115">
                <a:extLst>
                  <a:ext uri="{FF2B5EF4-FFF2-40B4-BE49-F238E27FC236}">
                    <a16:creationId xmlns:a16="http://schemas.microsoft.com/office/drawing/2014/main" id="{B8205508-4D2C-4BF8-BCA9-0D536CF69BB6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3" name="달 62">
              <a:extLst>
                <a:ext uri="{FF2B5EF4-FFF2-40B4-BE49-F238E27FC236}">
                  <a16:creationId xmlns:a16="http://schemas.microsoft.com/office/drawing/2014/main" id="{E474AB68-4D5B-40D8-A8E8-948A7FFE18CB}"/>
                </a:ext>
              </a:extLst>
            </p:cNvPr>
            <p:cNvSpPr/>
            <p:nvPr/>
          </p:nvSpPr>
          <p:spPr>
            <a:xfrm rot="262951">
              <a:off x="7469190" y="2991507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모서리가 둥근 직사각형 111">
              <a:extLst>
                <a:ext uri="{FF2B5EF4-FFF2-40B4-BE49-F238E27FC236}">
                  <a16:creationId xmlns:a16="http://schemas.microsoft.com/office/drawing/2014/main" id="{2A23FA43-6BE5-42AF-9FEE-E8B120BDEBD9}"/>
                </a:ext>
              </a:extLst>
            </p:cNvPr>
            <p:cNvSpPr/>
            <p:nvPr/>
          </p:nvSpPr>
          <p:spPr>
            <a:xfrm>
              <a:off x="6353116" y="2594892"/>
              <a:ext cx="1493969" cy="56515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부모가 되는 것에 대한 부담 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F665DE-465E-460E-9A7E-C84F1F58382D}"/>
                </a:ext>
              </a:extLst>
            </p:cNvPr>
            <p:cNvSpPr txBox="1"/>
            <p:nvPr/>
          </p:nvSpPr>
          <p:spPr>
            <a:xfrm>
              <a:off x="6353114" y="2315374"/>
              <a:ext cx="1190446" cy="2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2012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 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4AB4E3F-EABD-4AB3-9219-8C9B006D3BE5}"/>
              </a:ext>
            </a:extLst>
          </p:cNvPr>
          <p:cNvGrpSpPr/>
          <p:nvPr/>
        </p:nvGrpSpPr>
        <p:grpSpPr>
          <a:xfrm>
            <a:off x="6505310" y="5184543"/>
            <a:ext cx="3109340" cy="1380062"/>
            <a:chOff x="5800489" y="2261672"/>
            <a:chExt cx="2759311" cy="138006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BBBD160-1346-4AEE-A192-48E85A378CEE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DD1ACE1B-CBB8-4959-B3AA-BB0EE8464A67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자유형 107">
                <a:extLst>
                  <a:ext uri="{FF2B5EF4-FFF2-40B4-BE49-F238E27FC236}">
                    <a16:creationId xmlns:a16="http://schemas.microsoft.com/office/drawing/2014/main" id="{3F98CC0D-DE51-4555-8CF5-327C0B54A2C1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0" name="달 69">
              <a:extLst>
                <a:ext uri="{FF2B5EF4-FFF2-40B4-BE49-F238E27FC236}">
                  <a16:creationId xmlns:a16="http://schemas.microsoft.com/office/drawing/2014/main" id="{3FA121A7-03E8-4957-8113-99E633E442E0}"/>
                </a:ext>
              </a:extLst>
            </p:cNvPr>
            <p:cNvSpPr/>
            <p:nvPr/>
          </p:nvSpPr>
          <p:spPr>
            <a:xfrm rot="262951">
              <a:off x="8298716" y="3315484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모서리가 둥근 직사각형 103">
              <a:extLst>
                <a:ext uri="{FF2B5EF4-FFF2-40B4-BE49-F238E27FC236}">
                  <a16:creationId xmlns:a16="http://schemas.microsoft.com/office/drawing/2014/main" id="{E42EC74E-694A-4CCD-80FA-2F4DA6C1F90E}"/>
                </a:ext>
              </a:extLst>
            </p:cNvPr>
            <p:cNvSpPr/>
            <p:nvPr/>
          </p:nvSpPr>
          <p:spPr>
            <a:xfrm>
              <a:off x="6353115" y="2594892"/>
              <a:ext cx="2206685" cy="883716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부모가 되는 것에 대한 부담 여전히 진행중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892E168-623C-4168-9AD9-594F46F25BCF}"/>
                </a:ext>
              </a:extLst>
            </p:cNvPr>
            <p:cNvSpPr txBox="1"/>
            <p:nvPr/>
          </p:nvSpPr>
          <p:spPr>
            <a:xfrm>
              <a:off x="6353115" y="2261672"/>
              <a:ext cx="119044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2018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571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998113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50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정책과 제도</a:t>
            </a:r>
            <a:endParaRPr lang="ko-KR" altLang="en-US" sz="5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242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정책과 제도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2012</a:t>
            </a:r>
            <a:r>
              <a:rPr lang="ko-KR" altLang="en-US" sz="1200" b="1" dirty="0">
                <a:solidFill>
                  <a:prstClr val="white"/>
                </a:solidFill>
              </a:rPr>
              <a:t>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73A1AD0-573D-4757-9DA3-0C949790B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215" y="8717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523138880" descr="EMB00004a004576">
            <a:extLst>
              <a:ext uri="{FF2B5EF4-FFF2-40B4-BE49-F238E27FC236}">
                <a16:creationId xmlns:a16="http://schemas.microsoft.com/office/drawing/2014/main" id="{CD52B9FD-AF71-4C92-8D5A-40E695EF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3" y="1584490"/>
            <a:ext cx="3530420" cy="38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190BD896-F135-4932-83FA-1FE2086D6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3210" y="1152690"/>
            <a:ext cx="1976211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1" name="_x523138376" descr="EMB00004a004578">
            <a:extLst>
              <a:ext uri="{FF2B5EF4-FFF2-40B4-BE49-F238E27FC236}">
                <a16:creationId xmlns:a16="http://schemas.microsoft.com/office/drawing/2014/main" id="{CF05FD37-92E3-4C39-A166-567B79054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836" y="1577339"/>
            <a:ext cx="3530420" cy="38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695B3321-9220-4D38-B1D9-79998CDD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630" y="1185241"/>
            <a:ext cx="2020049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3" name="_x523139240" descr="EMB00004a00457a">
            <a:extLst>
              <a:ext uri="{FF2B5EF4-FFF2-40B4-BE49-F238E27FC236}">
                <a16:creationId xmlns:a16="http://schemas.microsoft.com/office/drawing/2014/main" id="{5246187F-A0A1-4064-9957-F9F8754E5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729" y="1584490"/>
            <a:ext cx="3506154" cy="358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554943" y="5168946"/>
            <a:ext cx="3530420" cy="877562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2012</a:t>
            </a:r>
            <a:r>
              <a:rPr lang="ko-KR" altLang="en-US" sz="1400" b="1" dirty="0">
                <a:solidFill>
                  <a:prstClr val="white"/>
                </a:solidFill>
              </a:rPr>
              <a:t>년 상반기 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정책과 제도 관련 군집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324328" y="5168946"/>
            <a:ext cx="761035" cy="877562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71D0A8-498F-4785-A185-F61B410B2AFF}"/>
              </a:ext>
            </a:extLst>
          </p:cNvPr>
          <p:cNvSpPr/>
          <p:nvPr/>
        </p:nvSpPr>
        <p:spPr>
          <a:xfrm>
            <a:off x="4374836" y="5168946"/>
            <a:ext cx="3530420" cy="877562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2012</a:t>
            </a:r>
            <a:r>
              <a:rPr lang="ko-KR" altLang="en-US" sz="1400" b="1" dirty="0">
                <a:solidFill>
                  <a:prstClr val="white"/>
                </a:solidFill>
              </a:rPr>
              <a:t>년 상반기 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정책과 제도 관련 군집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9F3708-7681-4B33-B048-93A7DA23E729}"/>
              </a:ext>
            </a:extLst>
          </p:cNvPr>
          <p:cNvSpPr/>
          <p:nvPr/>
        </p:nvSpPr>
        <p:spPr>
          <a:xfrm>
            <a:off x="7144221" y="5168946"/>
            <a:ext cx="761035" cy="877562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BE08841-F072-4D69-9CB7-8435AFE3C88A}"/>
              </a:ext>
            </a:extLst>
          </p:cNvPr>
          <p:cNvSpPr/>
          <p:nvPr/>
        </p:nvSpPr>
        <p:spPr>
          <a:xfrm>
            <a:off x="8194729" y="5168946"/>
            <a:ext cx="3506154" cy="877562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</a:rPr>
              <a:t>2012</a:t>
            </a:r>
            <a:r>
              <a:rPr lang="ko-KR" altLang="en-US" sz="1400" b="1" dirty="0">
                <a:solidFill>
                  <a:prstClr val="white"/>
                </a:solidFill>
              </a:rPr>
              <a:t>년 하반기 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</a:rPr>
              <a:t>정책과 제도 관련 군집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D1B55D-AA84-4064-BF2E-D9A62F183EC1}"/>
              </a:ext>
            </a:extLst>
          </p:cNvPr>
          <p:cNvSpPr/>
          <p:nvPr/>
        </p:nvSpPr>
        <p:spPr>
          <a:xfrm>
            <a:off x="10939848" y="5166732"/>
            <a:ext cx="761035" cy="877562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06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정책과 제도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2012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653723" y="5681224"/>
            <a:ext cx="10884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저출산</a:t>
            </a: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극복을 위한 대선 후보들의 출산 관련 공약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5E01B5-070F-42C1-8743-55EA57C82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16" y="1445726"/>
            <a:ext cx="20780717" cy="7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1DC4D2B-9A28-4193-B3AE-4131B5E96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436" y="1415812"/>
            <a:ext cx="18380079" cy="81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53B97B2-6976-4414-9DFD-1DC201A9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085" y="1421855"/>
            <a:ext cx="25813667" cy="102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BC012E7-D350-44D2-B5B2-06BCA9B5C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243" y="1495712"/>
            <a:ext cx="17091802" cy="65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1E140DAD-ED95-4012-904C-DB117D4B4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457" y="25321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0956C847-E31E-4BE3-8DAD-2D7AF8C4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983" y="1308103"/>
            <a:ext cx="17013637" cy="74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368641F8-30C3-44A8-A28F-CF1F841AA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529338504" descr="EMB00004a00459d">
            <a:extLst>
              <a:ext uri="{FF2B5EF4-FFF2-40B4-BE49-F238E27FC236}">
                <a16:creationId xmlns:a16="http://schemas.microsoft.com/office/drawing/2014/main" id="{91544C37-4BF5-48FA-B6A0-C3CFDA237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40" y="1777533"/>
            <a:ext cx="4602320" cy="354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493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정책과 제도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2018</a:t>
            </a:r>
            <a:r>
              <a:rPr lang="ko-KR" altLang="en-US" sz="1200" b="1" dirty="0">
                <a:solidFill>
                  <a:prstClr val="white"/>
                </a:solidFill>
              </a:rPr>
              <a:t>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588A6C-88AA-4F4A-B1CA-2F58668FC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38" y="1120139"/>
            <a:ext cx="19166206" cy="526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3" name="_x200657416" descr="EMB00004a004581">
            <a:extLst>
              <a:ext uri="{FF2B5EF4-FFF2-40B4-BE49-F238E27FC236}">
                <a16:creationId xmlns:a16="http://schemas.microsoft.com/office/drawing/2014/main" id="{C9E2CA23-514B-4B07-9217-E9C23693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8" y="1577339"/>
            <a:ext cx="3396512" cy="35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54F0E826-CEAD-4754-A4F2-BD1802597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745" y="1120139"/>
            <a:ext cx="1916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5" name="_x529323384" descr="EMB00004a004589">
            <a:extLst>
              <a:ext uri="{FF2B5EF4-FFF2-40B4-BE49-F238E27FC236}">
                <a16:creationId xmlns:a16="http://schemas.microsoft.com/office/drawing/2014/main" id="{B9D90F60-D044-47B1-82F7-BDCE89AF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744" y="1577339"/>
            <a:ext cx="3396511" cy="35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7A25AA6C-327E-415C-8F18-FC46C3A4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752" y="-119634"/>
            <a:ext cx="1916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7" name="_x529321656" descr="EMB00004a00458c">
            <a:extLst>
              <a:ext uri="{FF2B5EF4-FFF2-40B4-BE49-F238E27FC236}">
                <a16:creationId xmlns:a16="http://schemas.microsoft.com/office/drawing/2014/main" id="{20F344D3-390B-426B-8D3B-41015F766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751" y="1577339"/>
            <a:ext cx="3396511" cy="35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430736" y="5094289"/>
            <a:ext cx="3396512" cy="885597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2018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white"/>
                </a:solidFill>
              </a:rPr>
              <a:t>정책과 제도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066213" y="5092135"/>
            <a:ext cx="761035" cy="885597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8C24A3-92FF-4BAC-934A-877FD87CD340}"/>
              </a:ext>
            </a:extLst>
          </p:cNvPr>
          <p:cNvSpPr/>
          <p:nvPr/>
        </p:nvSpPr>
        <p:spPr>
          <a:xfrm>
            <a:off x="4397742" y="5079934"/>
            <a:ext cx="3396512" cy="885597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2018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white"/>
                </a:solidFill>
              </a:rPr>
              <a:t>정책과 제도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E041F9-E1B4-4A9F-A01A-4E89649408E9}"/>
              </a:ext>
            </a:extLst>
          </p:cNvPr>
          <p:cNvSpPr/>
          <p:nvPr/>
        </p:nvSpPr>
        <p:spPr>
          <a:xfrm>
            <a:off x="7033219" y="5079933"/>
            <a:ext cx="761035" cy="885597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5C8963-4A14-4D54-B00E-A4709A00754F}"/>
              </a:ext>
            </a:extLst>
          </p:cNvPr>
          <p:cNvSpPr/>
          <p:nvPr/>
        </p:nvSpPr>
        <p:spPr>
          <a:xfrm>
            <a:off x="8364750" y="5079932"/>
            <a:ext cx="3396512" cy="885597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2018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white"/>
                </a:solidFill>
              </a:rPr>
              <a:t>정책과 제도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85A488-8E49-4CC4-A316-45107EE39639}"/>
              </a:ext>
            </a:extLst>
          </p:cNvPr>
          <p:cNvSpPr/>
          <p:nvPr/>
        </p:nvSpPr>
        <p:spPr>
          <a:xfrm>
            <a:off x="11000227" y="5079626"/>
            <a:ext cx="761035" cy="885597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05272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정책과 제도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2018</a:t>
            </a:r>
            <a:r>
              <a:rPr lang="ko-KR" altLang="en-US" sz="1200" b="1" dirty="0">
                <a:solidFill>
                  <a:prstClr val="white"/>
                </a:solidFill>
              </a:rPr>
              <a:t>년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6588A6C-88AA-4F4A-B1CA-2F58668FC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38" y="1120139"/>
            <a:ext cx="19166206" cy="526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4F0E826-CEAD-4754-A4F2-BD1802597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745" y="1120139"/>
            <a:ext cx="1916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A25AA6C-327E-415C-8F18-FC46C3A4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752" y="-119634"/>
            <a:ext cx="1916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1B3047A-0054-4672-B359-979D5AD36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9" name="_x529331592" descr="EMB00004a00458e">
            <a:extLst>
              <a:ext uri="{FF2B5EF4-FFF2-40B4-BE49-F238E27FC236}">
                <a16:creationId xmlns:a16="http://schemas.microsoft.com/office/drawing/2014/main" id="{45E04D22-70C7-493B-9C1C-E048EE3A3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8" y="1664576"/>
            <a:ext cx="3396511" cy="357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CF199BFD-B816-42E8-8A14-79BCC4E68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326" y="1178197"/>
            <a:ext cx="19166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61" name="_x305210192" descr="EMB00004a004590">
            <a:extLst>
              <a:ext uri="{FF2B5EF4-FFF2-40B4-BE49-F238E27FC236}">
                <a16:creationId xmlns:a16="http://schemas.microsoft.com/office/drawing/2014/main" id="{FF5412EC-F69A-4114-839F-A7F75FC3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745" y="1635397"/>
            <a:ext cx="3396510" cy="357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C468FB9F-FFCD-4AA8-9510-570ABCCC4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4752" y="1207376"/>
            <a:ext cx="164367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63" name="_x305189816" descr="EMB00004a004592">
            <a:extLst>
              <a:ext uri="{FF2B5EF4-FFF2-40B4-BE49-F238E27FC236}">
                <a16:creationId xmlns:a16="http://schemas.microsoft.com/office/drawing/2014/main" id="{62901355-5D15-42B2-9765-90A4C57A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752" y="1664577"/>
            <a:ext cx="3396510" cy="355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430738" y="5238349"/>
            <a:ext cx="3396511" cy="886680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2018</a:t>
            </a:r>
            <a:r>
              <a:rPr lang="ko-KR" altLang="en-US" sz="1500" b="1" dirty="0">
                <a:solidFill>
                  <a:prstClr val="white"/>
                </a:solidFill>
              </a:rPr>
              <a:t>년 하반기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white"/>
                </a:solidFill>
              </a:rPr>
              <a:t>정책과 제도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066214" y="5232180"/>
            <a:ext cx="761035" cy="886680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C7B36F-4B12-41B9-813F-7AE6785A4B5C}"/>
              </a:ext>
            </a:extLst>
          </p:cNvPr>
          <p:cNvSpPr/>
          <p:nvPr/>
        </p:nvSpPr>
        <p:spPr>
          <a:xfrm>
            <a:off x="4397744" y="5232180"/>
            <a:ext cx="3396511" cy="886680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2018</a:t>
            </a:r>
            <a:r>
              <a:rPr lang="ko-KR" altLang="en-US" sz="1500" b="1" dirty="0">
                <a:solidFill>
                  <a:prstClr val="white"/>
                </a:solidFill>
              </a:rPr>
              <a:t>년 하반기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white"/>
                </a:solidFill>
              </a:rPr>
              <a:t>정책과 제도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94A9D4-DD60-4CBD-9505-AA4E74C6290A}"/>
              </a:ext>
            </a:extLst>
          </p:cNvPr>
          <p:cNvSpPr/>
          <p:nvPr/>
        </p:nvSpPr>
        <p:spPr>
          <a:xfrm>
            <a:off x="7033220" y="5217547"/>
            <a:ext cx="761035" cy="886680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050028-0ACE-49D4-8379-F9382066D445}"/>
              </a:ext>
            </a:extLst>
          </p:cNvPr>
          <p:cNvSpPr/>
          <p:nvPr/>
        </p:nvSpPr>
        <p:spPr>
          <a:xfrm>
            <a:off x="8364751" y="5193423"/>
            <a:ext cx="3396511" cy="886680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2018</a:t>
            </a:r>
            <a:r>
              <a:rPr lang="ko-KR" altLang="en-US" sz="1500" b="1" dirty="0">
                <a:solidFill>
                  <a:prstClr val="white"/>
                </a:solidFill>
              </a:rPr>
              <a:t>년 하반기</a:t>
            </a:r>
            <a:endParaRPr lang="en-US" altLang="ko-KR" sz="15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prstClr val="white"/>
                </a:solidFill>
              </a:rPr>
              <a:t>정책과 제도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A167F9-E07D-4B9F-B2E4-BD91015F77E3}"/>
              </a:ext>
            </a:extLst>
          </p:cNvPr>
          <p:cNvSpPr/>
          <p:nvPr/>
        </p:nvSpPr>
        <p:spPr>
          <a:xfrm>
            <a:off x="11000227" y="5193423"/>
            <a:ext cx="761035" cy="886680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12500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정책과 제도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653723" y="5681224"/>
            <a:ext cx="10884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저출산으로</a:t>
            </a: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인한 경제적 손실을 줄이기 위한 노력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322" y="1598217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5E01B5-070F-42C1-8743-55EA57C82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16" y="1445726"/>
            <a:ext cx="20780717" cy="7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1DC4D2B-9A28-4193-B3AE-4131B5E96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436" y="1415812"/>
            <a:ext cx="18380079" cy="81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53B97B2-6976-4414-9DFD-1DC201A9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085" y="1421855"/>
            <a:ext cx="25813667" cy="102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BC012E7-D350-44D2-B5B2-06BCA9B5C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243" y="1495712"/>
            <a:ext cx="17091802" cy="65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1E140DAD-ED95-4012-904C-DB117D4B4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457" y="25321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48BDBC1-B1A2-4EC3-9D9D-146BEFBDC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084" y="1335162"/>
            <a:ext cx="19124037" cy="50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523138088" descr="EMB00004a004599">
            <a:extLst>
              <a:ext uri="{FF2B5EF4-FFF2-40B4-BE49-F238E27FC236}">
                <a16:creationId xmlns:a16="http://schemas.microsoft.com/office/drawing/2014/main" id="{0292A4AF-A827-47C2-8DFB-ED4FB7BF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085" y="1792362"/>
            <a:ext cx="5580335" cy="368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578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정책과 제도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2018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330" y="5004940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608" y="5734428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EF0A4B-7F3E-46FD-A809-96509E534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417" y="1526519"/>
            <a:ext cx="19514757" cy="77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7943B-181F-4B61-80AF-1F0A4B67317F}"/>
              </a:ext>
            </a:extLst>
          </p:cNvPr>
          <p:cNvSpPr txBox="1"/>
          <p:nvPr/>
        </p:nvSpPr>
        <p:spPr>
          <a:xfrm>
            <a:off x="653723" y="5681224"/>
            <a:ext cx="10884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기존 지원 정책 확대 및 새로운 정책과 제도 수립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CCD7E2-9098-464D-86DB-04B348C8D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90" y="1323023"/>
            <a:ext cx="19689898" cy="77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77DD4BD-6C7F-45B6-8771-A80BFAF1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285" y="1638561"/>
            <a:ext cx="16517605" cy="84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FBDCE86-8CF6-4ACE-A2D1-F88D829F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42" y="865822"/>
            <a:ext cx="19270991" cy="6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11C241B-F236-4EA4-8419-FE1BC712D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713" y="1806807"/>
            <a:ext cx="12582174" cy="487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8A7C582-91D7-42F4-A295-3DA68A3F0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454" y="1777533"/>
            <a:ext cx="13884473" cy="51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439E36-A46B-4D46-8999-7E72C760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788" y="1373108"/>
            <a:ext cx="17694058" cy="54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E5516AE-FE4C-43D7-878C-3FFFBA5BD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565" y="1488817"/>
            <a:ext cx="17910649" cy="7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D5E01B5-070F-42C1-8743-55EA57C82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16" y="1445726"/>
            <a:ext cx="20780717" cy="74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31DC4D2B-9A28-4193-B3AE-4131B5E96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3436" y="1415812"/>
            <a:ext cx="18380079" cy="81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53B97B2-6976-4414-9DFD-1DC201A9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085" y="1421855"/>
            <a:ext cx="25813667" cy="102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BC012E7-D350-44D2-B5B2-06BCA9B5C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243" y="1495712"/>
            <a:ext cx="17091802" cy="65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1E140DAD-ED95-4012-904C-DB117D4B4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457" y="25321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6075DCF9-A16F-4D27-974F-E4C8044A4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657" y="1349607"/>
            <a:ext cx="17171526" cy="56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523136144" descr="EMB00004a004597">
            <a:extLst>
              <a:ext uri="{FF2B5EF4-FFF2-40B4-BE49-F238E27FC236}">
                <a16:creationId xmlns:a16="http://schemas.microsoft.com/office/drawing/2014/main" id="{73A7B2BE-E47E-47F3-B91A-11DADDDCF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657" y="1806807"/>
            <a:ext cx="3342635" cy="334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9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en-US" altLang="ko-KR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PPT PRESENTATION</a:t>
            </a:r>
          </a:p>
          <a:p>
            <a:pPr marL="0" lvl="1" algn="ctr" latinLnBrk="0"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200" b="1" dirty="0">
                <a:solidFill>
                  <a:prstClr val="white"/>
                </a:solidFill>
              </a:rPr>
              <a:t>CONTENTS A</a:t>
            </a:r>
          </a:p>
        </p:txBody>
      </p:sp>
      <p:grpSp>
        <p:nvGrpSpPr>
          <p:cNvPr id="77" name="그룹 76"/>
          <p:cNvGrpSpPr/>
          <p:nvPr/>
        </p:nvGrpSpPr>
        <p:grpSpPr>
          <a:xfrm>
            <a:off x="7454029" y="5393829"/>
            <a:ext cx="3821031" cy="886237"/>
            <a:chOff x="5800489" y="2315374"/>
            <a:chExt cx="3821031" cy="886237"/>
          </a:xfrm>
        </p:grpSpPr>
        <p:grpSp>
          <p:nvGrpSpPr>
            <p:cNvPr id="78" name="그룹 77"/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9" name="달 78"/>
            <p:cNvSpPr/>
            <p:nvPr/>
          </p:nvSpPr>
          <p:spPr>
            <a:xfrm rot="262951">
              <a:off x="8142049" y="2875361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6353115" y="2594892"/>
              <a:ext cx="2206685" cy="452586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조땡씨</a:t>
              </a:r>
              <a:r>
                <a:rPr lang="en-US" altLang="ko-KR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늦은 시간에 미안한데</a:t>
              </a:r>
              <a:r>
                <a:rPr lang="en-US" altLang="ko-KR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…</a:t>
              </a:r>
              <a:endParaRPr lang="ko-KR" altLang="en-US" sz="16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633460" y="2852801"/>
              <a:ext cx="9880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저녁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11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시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12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분 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353114" y="2315374"/>
              <a:ext cx="1190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prstClr val="white">
                      <a:lumMod val="75000"/>
                    </a:prstClr>
                  </a:solidFill>
                </a:rPr>
                <a:t>김팀장님 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6691361" y="4392161"/>
            <a:ext cx="3639880" cy="886237"/>
            <a:chOff x="5800489" y="2315374"/>
            <a:chExt cx="3639880" cy="886237"/>
          </a:xfrm>
        </p:grpSpPr>
        <p:grpSp>
          <p:nvGrpSpPr>
            <p:cNvPr id="86" name="그룹 85"/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7" name="달 86"/>
            <p:cNvSpPr/>
            <p:nvPr/>
          </p:nvSpPr>
          <p:spPr>
            <a:xfrm rot="262951">
              <a:off x="7943643" y="2875361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6353115" y="2594892"/>
              <a:ext cx="1953113" cy="45258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네</a:t>
              </a:r>
              <a:r>
                <a:rPr lang="en-US" altLang="ko-KR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무슨 일이신가요</a:t>
              </a:r>
              <a:r>
                <a:rPr lang="en-US" altLang="ko-KR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…;;</a:t>
              </a:r>
              <a:endParaRPr lang="ko-KR" altLang="en-US" sz="16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452309" y="2852801"/>
              <a:ext cx="9880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저녁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11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시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12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분 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53114" y="2315374"/>
              <a:ext cx="1190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prstClr val="white">
                      <a:lumMod val="75000"/>
                    </a:prstClr>
                  </a:solidFill>
                </a:rPr>
                <a:t>나 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454029" y="3440699"/>
            <a:ext cx="3665757" cy="886237"/>
            <a:chOff x="5800489" y="2315374"/>
            <a:chExt cx="3665757" cy="886237"/>
          </a:xfrm>
        </p:grpSpPr>
        <p:grpSp>
          <p:nvGrpSpPr>
            <p:cNvPr id="94" name="그룹 93"/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자유형 99"/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5" name="달 94"/>
            <p:cNvSpPr/>
            <p:nvPr/>
          </p:nvSpPr>
          <p:spPr>
            <a:xfrm rot="262951">
              <a:off x="8004029" y="2875361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6353116" y="2594892"/>
              <a:ext cx="2050020" cy="452586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보고서 좀 보내줄 수 있어</a:t>
              </a:r>
              <a:r>
                <a:rPr lang="en-US" altLang="ko-KR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?</a:t>
              </a:r>
              <a:endParaRPr lang="ko-KR" altLang="en-US" sz="16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478186" y="2852801"/>
              <a:ext cx="9880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저녁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11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시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12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분 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53114" y="2315374"/>
              <a:ext cx="1190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prstClr val="white">
                      <a:lumMod val="75000"/>
                    </a:prstClr>
                  </a:solidFill>
                </a:rPr>
                <a:t>김팀장님 </a:t>
              </a: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7454029" y="1474869"/>
            <a:ext cx="3821031" cy="886237"/>
            <a:chOff x="5800489" y="2315374"/>
            <a:chExt cx="3821031" cy="886237"/>
          </a:xfrm>
        </p:grpSpPr>
        <p:grpSp>
          <p:nvGrpSpPr>
            <p:cNvPr id="102" name="그룹 101"/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107" name="타원 106"/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자유형 107"/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3" name="달 102"/>
            <p:cNvSpPr/>
            <p:nvPr/>
          </p:nvSpPr>
          <p:spPr>
            <a:xfrm rot="262951">
              <a:off x="8142049" y="2875361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모서리가 둥근 직사각형 103"/>
            <p:cNvSpPr/>
            <p:nvPr/>
          </p:nvSpPr>
          <p:spPr>
            <a:xfrm>
              <a:off x="6353115" y="2594892"/>
              <a:ext cx="2206685" cy="452586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고마워</a:t>
              </a:r>
              <a:r>
                <a:rPr lang="en-US" altLang="ko-KR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역시 </a:t>
              </a:r>
              <a:r>
                <a:rPr lang="ko-KR" altLang="en-US" sz="1600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조땡씨야</a:t>
              </a:r>
              <a:r>
                <a:rPr lang="en-US" altLang="ko-KR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~ ^^b</a:t>
              </a:r>
              <a:endParaRPr lang="ko-KR" altLang="en-US" sz="16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33460" y="2852801"/>
              <a:ext cx="9880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저녁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11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시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12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분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353114" y="2315374"/>
              <a:ext cx="1190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prstClr val="white">
                      <a:lumMod val="75000"/>
                    </a:prstClr>
                  </a:solidFill>
                </a:rPr>
                <a:t>김팀장님 </a:t>
              </a: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6691361" y="2354846"/>
            <a:ext cx="3122297" cy="886237"/>
            <a:chOff x="5800489" y="2315374"/>
            <a:chExt cx="3122297" cy="886237"/>
          </a:xfrm>
        </p:grpSpPr>
        <p:grpSp>
          <p:nvGrpSpPr>
            <p:cNvPr id="110" name="그룹 109"/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자유형 115"/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1" name="달 110"/>
            <p:cNvSpPr/>
            <p:nvPr/>
          </p:nvSpPr>
          <p:spPr>
            <a:xfrm rot="262951">
              <a:off x="7469191" y="2875361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6353115" y="2594892"/>
              <a:ext cx="1493969" cy="45258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네</a:t>
              </a:r>
              <a:r>
                <a:rPr lang="en-US" altLang="ko-KR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알겠습니다</a:t>
              </a:r>
              <a:r>
                <a:rPr lang="en-US" altLang="ko-KR" sz="16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.</a:t>
              </a:r>
              <a:endParaRPr lang="ko-KR" altLang="en-US" sz="16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934726" y="2852801"/>
              <a:ext cx="9880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저녁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11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시 </a:t>
              </a:r>
              <a:r>
                <a:rPr lang="en-US" altLang="ko-KR" sz="800" dirty="0">
                  <a:solidFill>
                    <a:prstClr val="white">
                      <a:lumMod val="75000"/>
                    </a:prstClr>
                  </a:solidFill>
                </a:rPr>
                <a:t>12</a:t>
              </a:r>
              <a:r>
                <a:rPr lang="ko-KR" altLang="en-US" sz="800" dirty="0">
                  <a:solidFill>
                    <a:prstClr val="white">
                      <a:lumMod val="75000"/>
                    </a:prstClr>
                  </a:solidFill>
                </a:rPr>
                <a:t>분 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353114" y="2315374"/>
              <a:ext cx="1190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prstClr val="white">
                      <a:lumMod val="75000"/>
                    </a:prstClr>
                  </a:solidFill>
                </a:rPr>
                <a:t>나 </a:t>
              </a:r>
            </a:p>
          </p:txBody>
        </p:sp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9C65E13-0567-426D-9D37-716C306B5044}"/>
              </a:ext>
            </a:extLst>
          </p:cNvPr>
          <p:cNvSpPr/>
          <p:nvPr/>
        </p:nvSpPr>
        <p:spPr>
          <a:xfrm>
            <a:off x="890904" y="1428750"/>
            <a:ext cx="4603380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직장인 </a:t>
            </a:r>
            <a:r>
              <a:rPr lang="en-US" altLang="ko-KR" sz="32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SNS </a:t>
            </a:r>
            <a:r>
              <a:rPr lang="ko-KR" altLang="en-US" sz="32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업무 지시</a:t>
            </a:r>
            <a:endParaRPr lang="en-US" altLang="ko-KR" sz="2400" kern="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100" kern="0" dirty="0">
                <a:solidFill>
                  <a:prstClr val="white"/>
                </a:solidFill>
              </a:rPr>
              <a:t>김팀장 너는 잠도 안 자냐</a:t>
            </a:r>
            <a:r>
              <a:rPr lang="en-US" altLang="ko-KR" sz="1100" kern="0" dirty="0">
                <a:solidFill>
                  <a:prstClr val="white"/>
                </a:solidFill>
              </a:rPr>
              <a:t>? </a:t>
            </a:r>
            <a:r>
              <a:rPr lang="ko-KR" altLang="en-US" sz="1100" kern="0" dirty="0">
                <a:solidFill>
                  <a:prstClr val="white"/>
                </a:solidFill>
              </a:rPr>
              <a:t>아</a:t>
            </a:r>
            <a:r>
              <a:rPr lang="en-US" altLang="ko-KR" sz="1100" kern="0" dirty="0">
                <a:solidFill>
                  <a:prstClr val="white"/>
                </a:solidFill>
              </a:rPr>
              <a:t>~</a:t>
            </a:r>
            <a:r>
              <a:rPr lang="ko-KR" altLang="en-US" sz="1100" kern="0" dirty="0">
                <a:solidFill>
                  <a:prstClr val="white"/>
                </a:solidFill>
              </a:rPr>
              <a:t>주 회사에 충성 충성</a:t>
            </a:r>
            <a:r>
              <a:rPr lang="en-US" altLang="ko-KR" sz="1100" kern="0" dirty="0">
                <a:solidFill>
                  <a:prstClr val="white"/>
                </a:solidFill>
              </a:rPr>
              <a:t>! </a:t>
            </a:r>
            <a:r>
              <a:rPr lang="ko-KR" altLang="en-US" sz="1100" kern="0" dirty="0">
                <a:solidFill>
                  <a:prstClr val="white"/>
                </a:solidFill>
              </a:rPr>
              <a:t>멋지다</a:t>
            </a:r>
            <a:r>
              <a:rPr lang="en-US" altLang="ko-KR" sz="1100" kern="0" dirty="0">
                <a:solidFill>
                  <a:prstClr val="white"/>
                </a:solidFill>
              </a:rPr>
              <a:t>!!</a:t>
            </a:r>
            <a:endParaRPr lang="ko-KR" altLang="en-US" sz="700" kern="0" dirty="0">
              <a:solidFill>
                <a:prstClr val="white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845843" y="2931794"/>
            <a:ext cx="2054554" cy="2054554"/>
          </a:xfrm>
          <a:prstGeom prst="ellipse">
            <a:avLst/>
          </a:prstGeom>
          <a:solidFill>
            <a:schemeClr val="bg1"/>
          </a:solidFill>
          <a:ln>
            <a:solidFill>
              <a:srgbClr val="C9C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9" name="원형 118"/>
          <p:cNvSpPr/>
          <p:nvPr/>
        </p:nvSpPr>
        <p:spPr>
          <a:xfrm>
            <a:off x="1002247" y="3088199"/>
            <a:ext cx="1741745" cy="1741744"/>
          </a:xfrm>
          <a:prstGeom prst="pie">
            <a:avLst>
              <a:gd name="adj1" fmla="val 16140362"/>
              <a:gd name="adj2" fmla="val 9041868"/>
            </a:avLst>
          </a:prstGeom>
          <a:solidFill>
            <a:srgbClr val="EEE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5442" y="3478375"/>
            <a:ext cx="668795" cy="336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70% 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427651" y="2931794"/>
            <a:ext cx="2054554" cy="2054554"/>
          </a:xfrm>
          <a:prstGeom prst="ellipse">
            <a:avLst/>
          </a:prstGeom>
          <a:solidFill>
            <a:srgbClr val="273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2" name="원형 121"/>
          <p:cNvSpPr/>
          <p:nvPr/>
        </p:nvSpPr>
        <p:spPr>
          <a:xfrm>
            <a:off x="3584055" y="3088199"/>
            <a:ext cx="1741745" cy="1741744"/>
          </a:xfrm>
          <a:prstGeom prst="pie">
            <a:avLst>
              <a:gd name="adj1" fmla="val 16140362"/>
              <a:gd name="adj2" fmla="val 17132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3764400" y="3478375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30% 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081220" y="5157539"/>
            <a:ext cx="40246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white"/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</a:rPr>
              <a:t>컨텐츠에 대한 내용을 적어요</a:t>
            </a:r>
            <a:endParaRPr lang="en-US" altLang="ko-KR" sz="14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white"/>
                </a:solidFill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2575904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정책과 제도</a:t>
            </a:r>
            <a:endParaRPr lang="ko-KR" altLang="en-US" sz="4400" kern="0" dirty="0">
              <a:solidFill>
                <a:prstClr val="white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300" b="1" dirty="0">
                <a:solidFill>
                  <a:prstClr val="white"/>
                </a:solidFill>
              </a:rPr>
              <a:t>비교 분석 결과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BCFDF94-3751-4872-954B-FD0FB86DB669}"/>
              </a:ext>
            </a:extLst>
          </p:cNvPr>
          <p:cNvGrpSpPr/>
          <p:nvPr/>
        </p:nvGrpSpPr>
        <p:grpSpPr>
          <a:xfrm>
            <a:off x="2327674" y="1528377"/>
            <a:ext cx="3444645" cy="1439207"/>
            <a:chOff x="5800489" y="2315374"/>
            <a:chExt cx="2046595" cy="100067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2510B01-4C0F-4BDB-8576-A2F537BE200B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584C2078-749F-49ED-80C0-55E06248AAAF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rgbClr val="EEE24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자유형 115">
                <a:extLst>
                  <a:ext uri="{FF2B5EF4-FFF2-40B4-BE49-F238E27FC236}">
                    <a16:creationId xmlns:a16="http://schemas.microsoft.com/office/drawing/2014/main" id="{D36ABF33-1553-453C-89C9-6982583CCB3C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달 34">
              <a:extLst>
                <a:ext uri="{FF2B5EF4-FFF2-40B4-BE49-F238E27FC236}">
                  <a16:creationId xmlns:a16="http://schemas.microsoft.com/office/drawing/2014/main" id="{49678795-9229-4757-9EBD-42A84E2C8FE9}"/>
                </a:ext>
              </a:extLst>
            </p:cNvPr>
            <p:cNvSpPr/>
            <p:nvPr/>
          </p:nvSpPr>
          <p:spPr>
            <a:xfrm rot="262951">
              <a:off x="7537697" y="3015417"/>
              <a:ext cx="248984" cy="300631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111">
              <a:extLst>
                <a:ext uri="{FF2B5EF4-FFF2-40B4-BE49-F238E27FC236}">
                  <a16:creationId xmlns:a16="http://schemas.microsoft.com/office/drawing/2014/main" id="{54488E15-A798-4261-88FB-566107F54652}"/>
                </a:ext>
              </a:extLst>
            </p:cNvPr>
            <p:cNvSpPr/>
            <p:nvPr/>
          </p:nvSpPr>
          <p:spPr>
            <a:xfrm>
              <a:off x="6353115" y="2594891"/>
              <a:ext cx="1493969" cy="56293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대선 공약에 </a:t>
              </a:r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저출산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문제 해결을 위한 </a:t>
              </a:r>
              <a:endParaRPr lang="en-US" altLang="ko-KR" sz="1600" b="1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  <a:p>
              <a:pPr algn="ctr"/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정책 다수 존재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367C5-1EEA-4DC5-99C1-EE76838A9D72}"/>
                </a:ext>
              </a:extLst>
            </p:cNvPr>
            <p:cNvSpPr txBox="1"/>
            <p:nvPr/>
          </p:nvSpPr>
          <p:spPr>
            <a:xfrm>
              <a:off x="6353114" y="2315374"/>
              <a:ext cx="1190446" cy="203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2012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 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A555E09-260E-4BAF-BD7E-E6B0CFF29331}"/>
              </a:ext>
            </a:extLst>
          </p:cNvPr>
          <p:cNvGrpSpPr/>
          <p:nvPr/>
        </p:nvGrpSpPr>
        <p:grpSpPr>
          <a:xfrm>
            <a:off x="3257803" y="3329461"/>
            <a:ext cx="2509820" cy="1039651"/>
            <a:chOff x="6353115" y="2594892"/>
            <a:chExt cx="1493969" cy="722865"/>
          </a:xfrm>
        </p:grpSpPr>
        <p:sp>
          <p:nvSpPr>
            <p:cNvPr id="49" name="달 48">
              <a:extLst>
                <a:ext uri="{FF2B5EF4-FFF2-40B4-BE49-F238E27FC236}">
                  <a16:creationId xmlns:a16="http://schemas.microsoft.com/office/drawing/2014/main" id="{058124CC-14B9-4387-87D5-FDAC20B61530}"/>
                </a:ext>
              </a:extLst>
            </p:cNvPr>
            <p:cNvSpPr/>
            <p:nvPr/>
          </p:nvSpPr>
          <p:spPr>
            <a:xfrm rot="262951">
              <a:off x="7469190" y="2991507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모서리가 둥근 직사각형 111">
              <a:extLst>
                <a:ext uri="{FF2B5EF4-FFF2-40B4-BE49-F238E27FC236}">
                  <a16:creationId xmlns:a16="http://schemas.microsoft.com/office/drawing/2014/main" id="{F958ADDE-D18A-4F97-AF83-42F5AB4D4ECE}"/>
                </a:ext>
              </a:extLst>
            </p:cNvPr>
            <p:cNvSpPr/>
            <p:nvPr/>
          </p:nvSpPr>
          <p:spPr>
            <a:xfrm>
              <a:off x="6353115" y="2594892"/>
              <a:ext cx="1493969" cy="565156"/>
            </a:xfrm>
            <a:prstGeom prst="roundRect">
              <a:avLst/>
            </a:prstGeom>
            <a:solidFill>
              <a:srgbClr val="EEE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실효성없는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</a:t>
              </a:r>
              <a:r>
                <a:rPr lang="ko-KR" altLang="en-US" sz="1600" b="1" dirty="0" err="1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보여주기식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 지원 정책 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298971C-07FB-4DF6-B6ED-9C72E9E2852C}"/>
              </a:ext>
            </a:extLst>
          </p:cNvPr>
          <p:cNvGrpSpPr/>
          <p:nvPr/>
        </p:nvGrpSpPr>
        <p:grpSpPr>
          <a:xfrm>
            <a:off x="6281586" y="4134499"/>
            <a:ext cx="3109340" cy="1380062"/>
            <a:chOff x="5800489" y="2261672"/>
            <a:chExt cx="2759311" cy="138006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15E94D3-E6E0-4B87-81BF-4970319F134F}"/>
                </a:ext>
              </a:extLst>
            </p:cNvPr>
            <p:cNvGrpSpPr/>
            <p:nvPr/>
          </p:nvGrpSpPr>
          <p:grpSpPr>
            <a:xfrm>
              <a:off x="5800489" y="2594892"/>
              <a:ext cx="452586" cy="452586"/>
              <a:chOff x="4614716" y="4408808"/>
              <a:chExt cx="797423" cy="797424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CFF3154B-D467-4FBE-A02C-96CD9B4F24F4}"/>
                  </a:ext>
                </a:extLst>
              </p:cNvPr>
              <p:cNvSpPr/>
              <p:nvPr/>
            </p:nvSpPr>
            <p:spPr>
              <a:xfrm>
                <a:off x="4614716" y="4408808"/>
                <a:ext cx="797423" cy="79742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9C4B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자유형 107">
                <a:extLst>
                  <a:ext uri="{FF2B5EF4-FFF2-40B4-BE49-F238E27FC236}">
                    <a16:creationId xmlns:a16="http://schemas.microsoft.com/office/drawing/2014/main" id="{66528C75-EDBA-4CC4-8ED1-6E26A2F8E55F}"/>
                  </a:ext>
                </a:extLst>
              </p:cNvPr>
              <p:cNvSpPr/>
              <p:nvPr/>
            </p:nvSpPr>
            <p:spPr>
              <a:xfrm>
                <a:off x="4767523" y="4561613"/>
                <a:ext cx="491803" cy="491803"/>
              </a:xfrm>
              <a:custGeom>
                <a:avLst/>
                <a:gdLst>
                  <a:gd name="connsiteX0" fmla="*/ 222250 w 444500"/>
                  <a:gd name="connsiteY0" fmla="*/ 103981 h 444500"/>
                  <a:gd name="connsiteX1" fmla="*/ 296466 w 444500"/>
                  <a:gd name="connsiteY1" fmla="*/ 178197 h 444500"/>
                  <a:gd name="connsiteX2" fmla="*/ 222250 w 444500"/>
                  <a:gd name="connsiteY2" fmla="*/ 252413 h 444500"/>
                  <a:gd name="connsiteX3" fmla="*/ 148034 w 444500"/>
                  <a:gd name="connsiteY3" fmla="*/ 178197 h 444500"/>
                  <a:gd name="connsiteX4" fmla="*/ 222250 w 444500"/>
                  <a:gd name="connsiteY4" fmla="*/ 103981 h 444500"/>
                  <a:gd name="connsiteX5" fmla="*/ 222250 w 444500"/>
                  <a:gd name="connsiteY5" fmla="*/ 31644 h 444500"/>
                  <a:gd name="connsiteX6" fmla="*/ 31644 w 444500"/>
                  <a:gd name="connsiteY6" fmla="*/ 222250 h 444500"/>
                  <a:gd name="connsiteX7" fmla="*/ 87471 w 444500"/>
                  <a:gd name="connsiteY7" fmla="*/ 357029 h 444500"/>
                  <a:gd name="connsiteX8" fmla="*/ 88485 w 444500"/>
                  <a:gd name="connsiteY8" fmla="*/ 357712 h 444500"/>
                  <a:gd name="connsiteX9" fmla="*/ 105506 w 444500"/>
                  <a:gd name="connsiteY9" fmla="*/ 332466 h 444500"/>
                  <a:gd name="connsiteX10" fmla="*/ 222250 w 444500"/>
                  <a:gd name="connsiteY10" fmla="*/ 284109 h 444500"/>
                  <a:gd name="connsiteX11" fmla="*/ 338994 w 444500"/>
                  <a:gd name="connsiteY11" fmla="*/ 332466 h 444500"/>
                  <a:gd name="connsiteX12" fmla="*/ 356016 w 444500"/>
                  <a:gd name="connsiteY12" fmla="*/ 357712 h 444500"/>
                  <a:gd name="connsiteX13" fmla="*/ 357029 w 444500"/>
                  <a:gd name="connsiteY13" fmla="*/ 357029 h 444500"/>
                  <a:gd name="connsiteX14" fmla="*/ 412856 w 444500"/>
                  <a:gd name="connsiteY14" fmla="*/ 222250 h 444500"/>
                  <a:gd name="connsiteX15" fmla="*/ 222250 w 444500"/>
                  <a:gd name="connsiteY15" fmla="*/ 31644 h 444500"/>
                  <a:gd name="connsiteX16" fmla="*/ 222250 w 444500"/>
                  <a:gd name="connsiteY16" fmla="*/ 0 h 444500"/>
                  <a:gd name="connsiteX17" fmla="*/ 444500 w 444500"/>
                  <a:gd name="connsiteY17" fmla="*/ 222250 h 444500"/>
                  <a:gd name="connsiteX18" fmla="*/ 222250 w 444500"/>
                  <a:gd name="connsiteY18" fmla="*/ 444500 h 444500"/>
                  <a:gd name="connsiteX19" fmla="*/ 0 w 444500"/>
                  <a:gd name="connsiteY19" fmla="*/ 222250 h 444500"/>
                  <a:gd name="connsiteX20" fmla="*/ 222250 w 444500"/>
                  <a:gd name="connsiteY20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4500" h="444500">
                    <a:moveTo>
                      <a:pt x="222250" y="103981"/>
                    </a:moveTo>
                    <a:cubicBezTo>
                      <a:pt x="263238" y="103981"/>
                      <a:pt x="296466" y="137209"/>
                      <a:pt x="296466" y="178197"/>
                    </a:cubicBezTo>
                    <a:cubicBezTo>
                      <a:pt x="296466" y="219185"/>
                      <a:pt x="263238" y="252413"/>
                      <a:pt x="222250" y="252413"/>
                    </a:cubicBezTo>
                    <a:cubicBezTo>
                      <a:pt x="181262" y="252413"/>
                      <a:pt x="148034" y="219185"/>
                      <a:pt x="148034" y="178197"/>
                    </a:cubicBezTo>
                    <a:cubicBezTo>
                      <a:pt x="148034" y="137209"/>
                      <a:pt x="181262" y="103981"/>
                      <a:pt x="222250" y="103981"/>
                    </a:cubicBezTo>
                    <a:close/>
                    <a:moveTo>
                      <a:pt x="222250" y="31644"/>
                    </a:moveTo>
                    <a:cubicBezTo>
                      <a:pt x="116981" y="31644"/>
                      <a:pt x="31644" y="116981"/>
                      <a:pt x="31644" y="222250"/>
                    </a:cubicBezTo>
                    <a:cubicBezTo>
                      <a:pt x="31644" y="274884"/>
                      <a:pt x="52978" y="322536"/>
                      <a:pt x="87471" y="357029"/>
                    </a:cubicBezTo>
                    <a:lnTo>
                      <a:pt x="88485" y="357712"/>
                    </a:lnTo>
                    <a:lnTo>
                      <a:pt x="105506" y="332466"/>
                    </a:lnTo>
                    <a:cubicBezTo>
                      <a:pt x="135383" y="302589"/>
                      <a:pt x="176659" y="284109"/>
                      <a:pt x="222250" y="284109"/>
                    </a:cubicBezTo>
                    <a:cubicBezTo>
                      <a:pt x="267842" y="284109"/>
                      <a:pt x="309117" y="302589"/>
                      <a:pt x="338994" y="332466"/>
                    </a:cubicBezTo>
                    <a:lnTo>
                      <a:pt x="356016" y="357712"/>
                    </a:lnTo>
                    <a:lnTo>
                      <a:pt x="357029" y="357029"/>
                    </a:lnTo>
                    <a:cubicBezTo>
                      <a:pt x="391522" y="322536"/>
                      <a:pt x="412856" y="274884"/>
                      <a:pt x="412856" y="222250"/>
                    </a:cubicBezTo>
                    <a:cubicBezTo>
                      <a:pt x="412856" y="116981"/>
                      <a:pt x="327519" y="31644"/>
                      <a:pt x="222250" y="31644"/>
                    </a:cubicBezTo>
                    <a:close/>
                    <a:moveTo>
                      <a:pt x="222250" y="0"/>
                    </a:moveTo>
                    <a:cubicBezTo>
                      <a:pt x="344995" y="0"/>
                      <a:pt x="444500" y="99505"/>
                      <a:pt x="444500" y="222250"/>
                    </a:cubicBezTo>
                    <a:cubicBezTo>
                      <a:pt x="444500" y="344995"/>
                      <a:pt x="344995" y="444500"/>
                      <a:pt x="222250" y="444500"/>
                    </a:cubicBezTo>
                    <a:cubicBezTo>
                      <a:pt x="99505" y="444500"/>
                      <a:pt x="0" y="344995"/>
                      <a:pt x="0" y="222250"/>
                    </a:cubicBezTo>
                    <a:cubicBezTo>
                      <a:pt x="0" y="99505"/>
                      <a:pt x="99505" y="0"/>
                      <a:pt x="22225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6" name="달 55">
              <a:extLst>
                <a:ext uri="{FF2B5EF4-FFF2-40B4-BE49-F238E27FC236}">
                  <a16:creationId xmlns:a16="http://schemas.microsoft.com/office/drawing/2014/main" id="{D2688613-BB5B-4CDF-B92C-5C27153FF687}"/>
                </a:ext>
              </a:extLst>
            </p:cNvPr>
            <p:cNvSpPr/>
            <p:nvPr/>
          </p:nvSpPr>
          <p:spPr>
            <a:xfrm rot="262951">
              <a:off x="8298716" y="3315484"/>
              <a:ext cx="248984" cy="326250"/>
            </a:xfrm>
            <a:prstGeom prst="moon">
              <a:avLst>
                <a:gd name="adj" fmla="val 66733"/>
              </a:avLst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모서리가 둥근 직사각형 103">
              <a:extLst>
                <a:ext uri="{FF2B5EF4-FFF2-40B4-BE49-F238E27FC236}">
                  <a16:creationId xmlns:a16="http://schemas.microsoft.com/office/drawing/2014/main" id="{292B0976-4C67-469B-86CB-E3E91122F832}"/>
                </a:ext>
              </a:extLst>
            </p:cNvPr>
            <p:cNvSpPr/>
            <p:nvPr/>
          </p:nvSpPr>
          <p:spPr>
            <a:xfrm>
              <a:off x="6353115" y="2594892"/>
              <a:ext cx="2206685" cy="883716"/>
            </a:xfrm>
            <a:prstGeom prst="roundRect">
              <a:avLst/>
            </a:prstGeom>
            <a:solidFill>
              <a:srgbClr val="27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2012</a:t>
              </a:r>
              <a:r>
                <a:rPr lang="ko-KR" altLang="en-US" sz="1600" b="1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년보다 현실적이고 실현가능한 정책 위주로 제안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CDF72D-7F05-4881-AD3B-9360DE081FE4}"/>
                </a:ext>
              </a:extLst>
            </p:cNvPr>
            <p:cNvSpPr txBox="1"/>
            <p:nvPr/>
          </p:nvSpPr>
          <p:spPr>
            <a:xfrm>
              <a:off x="6353115" y="2261672"/>
              <a:ext cx="119044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prstClr val="white">
                      <a:lumMod val="75000"/>
                    </a:prstClr>
                  </a:solidFill>
                </a:rPr>
                <a:t>2018</a:t>
              </a:r>
              <a:r>
                <a:rPr lang="ko-KR" altLang="en-US" sz="1300" b="1" dirty="0">
                  <a:solidFill>
                    <a:prstClr val="white">
                      <a:lumMod val="75000"/>
                    </a:prstClr>
                  </a:solidFill>
                </a:rPr>
                <a:t>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35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EEE249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PPT PRESENTATION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 A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554215" y="4263106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대한 내용을 적어요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084635" y="4263106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554214" y="1827641"/>
            <a:ext cx="4291455" cy="24354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416834" y="4263106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대한 내용을 적어요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9947254" y="4263106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6416833" y="1827641"/>
            <a:ext cx="4291455" cy="24354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554214" y="5535703"/>
            <a:ext cx="700834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Microsoft Office PowerPoint is the presentation program used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EEE24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the most in the world.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EEE249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You can use a software program such as Microsoft Power Point to provide the audience with slides that contains your major points or essential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140338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srgbClr val="EEE249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PPT PRESENTATION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 A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76550" y="3493169"/>
            <a:ext cx="5664650" cy="536438"/>
          </a:xfrm>
          <a:prstGeom prst="rect">
            <a:avLst/>
          </a:prstGeom>
          <a:solidFill>
            <a:srgbClr val="273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08499" y="1817481"/>
            <a:ext cx="4041966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EEE249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 A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EE249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You can use a software program such as Microsoft Power Point to provide the audience with slides that contains your major points or essential information.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430086" y="4791114"/>
          <a:ext cx="9448799" cy="112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3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2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 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컨텐츠에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대한 내용을 적어요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EE2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2065085" y="3468310"/>
          <a:ext cx="8128000" cy="213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3327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1950784" y="3767997"/>
            <a:ext cx="8400417" cy="271780"/>
            <a:chOff x="1930399" y="5395468"/>
            <a:chExt cx="8400417" cy="271780"/>
          </a:xfrm>
        </p:grpSpPr>
        <p:sp>
          <p:nvSpPr>
            <p:cNvPr id="16" name="TextBox 15"/>
            <p:cNvSpPr txBox="1"/>
            <p:nvPr/>
          </p:nvSpPr>
          <p:spPr>
            <a:xfrm>
              <a:off x="193039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218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5396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6575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77535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89319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01103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7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12887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24671" y="5395468"/>
              <a:ext cx="254001" cy="27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9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88830" y="5395468"/>
              <a:ext cx="3679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85376" y="5395468"/>
              <a:ext cx="3454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11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593646" y="3399740"/>
            <a:ext cx="3412356" cy="186855"/>
            <a:chOff x="3593646" y="3167512"/>
            <a:chExt cx="3412356" cy="186855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3687074" y="3260941"/>
              <a:ext cx="3240000" cy="0"/>
            </a:xfrm>
            <a:prstGeom prst="line">
              <a:avLst/>
            </a:prstGeom>
            <a:ln w="63500">
              <a:solidFill>
                <a:srgbClr val="EEE2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3593646" y="3167512"/>
              <a:ext cx="186855" cy="186855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EEE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819147" y="3167512"/>
              <a:ext cx="186855" cy="186855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EEE2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타원 30"/>
          <p:cNvSpPr/>
          <p:nvPr/>
        </p:nvSpPr>
        <p:spPr>
          <a:xfrm>
            <a:off x="4513136" y="1915130"/>
            <a:ext cx="1175449" cy="1175449"/>
          </a:xfrm>
          <a:prstGeom prst="ellipse">
            <a:avLst/>
          </a:prstGeom>
          <a:solidFill>
            <a:schemeClr val="bg1"/>
          </a:solidFill>
          <a:ln w="25400">
            <a:solidFill>
              <a:srgbClr val="EEE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52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998113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5000" b="1" kern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</a:t>
            </a:r>
            <a:endParaRPr lang="ko-KR" altLang="en-US" sz="5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34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2012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929E5E3-C14F-48F7-ACCE-E08F69E7E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215" y="1101012"/>
            <a:ext cx="16014916" cy="47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06136504" descr="EMB00004a0044a1">
            <a:extLst>
              <a:ext uri="{FF2B5EF4-FFF2-40B4-BE49-F238E27FC236}">
                <a16:creationId xmlns:a16="http://schemas.microsoft.com/office/drawing/2014/main" id="{D5A284ED-625A-4A48-9FF8-3E42A2DCD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880" y="1636705"/>
            <a:ext cx="3681273" cy="358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78090586-1EA6-400E-830B-1DE558877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153" y="1179503"/>
            <a:ext cx="17814853" cy="561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06134200" descr="EMB00004a0044a3">
            <a:extLst>
              <a:ext uri="{FF2B5EF4-FFF2-40B4-BE49-F238E27FC236}">
                <a16:creationId xmlns:a16="http://schemas.microsoft.com/office/drawing/2014/main" id="{83E1BD8B-96C5-4531-B7AC-CC90A0393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49" y="1650154"/>
            <a:ext cx="3681273" cy="358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5A5A89-8D33-4BD1-8BB6-0A3EAD69FDC2}"/>
              </a:ext>
            </a:extLst>
          </p:cNvPr>
          <p:cNvSpPr/>
          <p:nvPr/>
        </p:nvSpPr>
        <p:spPr>
          <a:xfrm>
            <a:off x="6788849" y="5116670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2012</a:t>
            </a:r>
            <a:r>
              <a:rPr lang="ko-KR" altLang="en-US" sz="1500" b="1" dirty="0">
                <a:solidFill>
                  <a:prstClr val="white"/>
                </a:solidFill>
              </a:rPr>
              <a:t>년 하반기 출산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99227" y="5150688"/>
            <a:ext cx="3530420" cy="761035"/>
          </a:xfrm>
          <a:prstGeom prst="rect">
            <a:avLst/>
          </a:prstGeom>
          <a:solidFill>
            <a:srgbClr val="273E38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prstClr val="white"/>
                </a:solidFill>
              </a:rPr>
              <a:t>2012</a:t>
            </a:r>
            <a:r>
              <a:rPr lang="ko-KR" altLang="en-US" sz="1500" b="1" dirty="0">
                <a:solidFill>
                  <a:prstClr val="white"/>
                </a:solidFill>
              </a:rPr>
              <a:t>년 상반기 출산 관련 군집</a:t>
            </a:r>
            <a:endParaRPr lang="en-US" altLang="ko-KR" sz="15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642119" y="5150687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C082D8-B531-421C-9731-7571277A1B3A}"/>
              </a:ext>
            </a:extLst>
          </p:cNvPr>
          <p:cNvSpPr/>
          <p:nvPr/>
        </p:nvSpPr>
        <p:spPr>
          <a:xfrm>
            <a:off x="9709085" y="5116669"/>
            <a:ext cx="761035" cy="761035"/>
          </a:xfrm>
          <a:prstGeom prst="rect">
            <a:avLst/>
          </a:prstGeom>
          <a:solidFill>
            <a:srgbClr val="EEE24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037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D1BC85F-9120-4DA3-9E02-AE1291F866D6}"/>
              </a:ext>
            </a:extLst>
          </p:cNvPr>
          <p:cNvSpPr txBox="1"/>
          <p:nvPr/>
        </p:nvSpPr>
        <p:spPr>
          <a:xfrm>
            <a:off x="3048000" y="217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rgbClr val="EEE2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출산</a:t>
            </a:r>
            <a:endParaRPr lang="en-US" altLang="ko-KR" sz="3600" b="1" kern="0" dirty="0">
              <a:solidFill>
                <a:srgbClr val="EEE24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E8CD9-A5A0-499E-803D-FB62D313D6C2}"/>
              </a:ext>
            </a:extLst>
          </p:cNvPr>
          <p:cNvSpPr/>
          <p:nvPr/>
        </p:nvSpPr>
        <p:spPr>
          <a:xfrm>
            <a:off x="5304064" y="1120139"/>
            <a:ext cx="1583872" cy="308611"/>
          </a:xfrm>
          <a:prstGeom prst="roundRect">
            <a:avLst>
              <a:gd name="adj" fmla="val 50000"/>
            </a:avLst>
          </a:prstGeom>
          <a:solidFill>
            <a:srgbClr val="273E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</a:rPr>
              <a:t>2012</a:t>
            </a:r>
            <a:r>
              <a:rPr lang="ko-KR" altLang="en-US" sz="1300" b="1" dirty="0">
                <a:solidFill>
                  <a:prstClr val="white"/>
                </a:solidFill>
              </a:rPr>
              <a:t>년</a:t>
            </a:r>
            <a:endParaRPr lang="en-US" altLang="ko-KR" sz="1300" b="1" dirty="0">
              <a:solidFill>
                <a:prstClr val="white"/>
              </a:solidFill>
            </a:endParaRPr>
          </a:p>
        </p:txBody>
      </p:sp>
      <p:sp>
        <p:nvSpPr>
          <p:cNvPr id="81" name="Rectangle 2">
            <a:extLst>
              <a:ext uri="{FF2B5EF4-FFF2-40B4-BE49-F238E27FC236}">
                <a16:creationId xmlns:a16="http://schemas.microsoft.com/office/drawing/2014/main" id="{4BFEA0AB-4C78-4169-8532-8894E05C4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87" y="1706713"/>
            <a:ext cx="14660554" cy="652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" name="_x200813952" descr="EMB00004a0044a7">
            <a:extLst>
              <a:ext uri="{FF2B5EF4-FFF2-40B4-BE49-F238E27FC236}">
                <a16:creationId xmlns:a16="http://schemas.microsoft.com/office/drawing/2014/main" id="{383EA491-4DD3-46A6-A4C8-79928300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65" y="2013267"/>
            <a:ext cx="7243834" cy="283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D527EC2-0DA0-4D51-B431-6EFBB0C4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288" y="41391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827BCA-6C56-43D5-AEA0-00F6BB48F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95" y="39276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D3EEFDA-32A3-4731-B49A-047B8DD8F25A}"/>
              </a:ext>
            </a:extLst>
          </p:cNvPr>
          <p:cNvSpPr txBox="1"/>
          <p:nvPr/>
        </p:nvSpPr>
        <p:spPr>
          <a:xfrm>
            <a:off x="1328281" y="5361814"/>
            <a:ext cx="945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latinLnBrk="0">
              <a:defRPr/>
            </a:pP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3600" b="1" kern="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저출산</a:t>
            </a:r>
            <a:r>
              <a:rPr lang="ko-KR" altLang="en-US" sz="3600" b="1" kern="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관련 예산 증가</a:t>
            </a:r>
            <a:endParaRPr lang="en-US" altLang="ko-KR" sz="3600" b="1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509409"/>
      </p:ext>
    </p:extLst>
  </p:cSld>
  <p:clrMapOvr>
    <a:masterClrMapping/>
  </p:clrMapOvr>
</p:sld>
</file>

<file path=ppt/theme/theme1.xml><?xml version="1.0" encoding="utf-8"?>
<a:theme xmlns:a="http://schemas.openxmlformats.org/drawingml/2006/main" name="4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rgbClr val="EEE249"/>
          </a:solidFill>
        </a:ln>
      </a:spPr>
      <a:bodyPr rtlCol="0" anchor="ctr"/>
      <a:lstStyle>
        <a:defPPr algn="ctr">
          <a:defRPr sz="1500" b="1" dirty="0">
            <a:solidFill>
              <a:srgbClr val="395F5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928</Words>
  <Application>Microsoft Office PowerPoint</Application>
  <PresentationFormat>와이드스크린</PresentationFormat>
  <Paragraphs>265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맑은 고딕</vt:lpstr>
      <vt:lpstr>야놀자 야체 B</vt:lpstr>
      <vt:lpstr>야놀자 야체 R</vt:lpstr>
      <vt:lpstr>Arial</vt:lpstr>
      <vt:lpstr>45_Office 테마</vt:lpstr>
      <vt:lpstr>46_Office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PC</cp:lastModifiedBy>
  <cp:revision>51</cp:revision>
  <dcterms:created xsi:type="dcterms:W3CDTF">2022-03-05T05:09:13Z</dcterms:created>
  <dcterms:modified xsi:type="dcterms:W3CDTF">2022-06-01T11:12:04Z</dcterms:modified>
</cp:coreProperties>
</file>